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318" r:id="rId3"/>
    <p:sldId id="280" r:id="rId4"/>
    <p:sldId id="281" r:id="rId5"/>
    <p:sldId id="282" r:id="rId6"/>
    <p:sldId id="283" r:id="rId7"/>
    <p:sldId id="274" r:id="rId8"/>
    <p:sldId id="267" r:id="rId9"/>
    <p:sldId id="326" r:id="rId10"/>
    <p:sldId id="268" r:id="rId11"/>
    <p:sldId id="269" r:id="rId12"/>
    <p:sldId id="328" r:id="rId13"/>
    <p:sldId id="329" r:id="rId14"/>
    <p:sldId id="272" r:id="rId15"/>
    <p:sldId id="286" r:id="rId16"/>
    <p:sldId id="319" r:id="rId17"/>
    <p:sldId id="332" r:id="rId18"/>
    <p:sldId id="331" r:id="rId19"/>
    <p:sldId id="333" r:id="rId20"/>
    <p:sldId id="287" r:id="rId21"/>
    <p:sldId id="334" r:id="rId22"/>
    <p:sldId id="320" r:id="rId23"/>
    <p:sldId id="325" r:id="rId24"/>
    <p:sldId id="321" r:id="rId25"/>
    <p:sldId id="322" r:id="rId26"/>
    <p:sldId id="257" r:id="rId27"/>
    <p:sldId id="265" r:id="rId28"/>
    <p:sldId id="258" r:id="rId29"/>
    <p:sldId id="261" r:id="rId30"/>
    <p:sldId id="259" r:id="rId31"/>
    <p:sldId id="323" r:id="rId32"/>
    <p:sldId id="324" r:id="rId33"/>
    <p:sldId id="291" r:id="rId34"/>
    <p:sldId id="316" r:id="rId35"/>
    <p:sldId id="317" r:id="rId36"/>
  </p:sldIdLst>
  <p:sldSz cx="9144000" cy="6858000" type="screen4x3"/>
  <p:notesSz cx="6858000" cy="10953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E1A58E-3651-4D60-8155-9A77F50FE27C}" v="11" dt="2019-01-28T22:11:15.876"/>
    <p1510:client id="{2AA1A373-54D4-0C5A-EE7A-B8C2AF37AD97}" v="7" dt="2020-01-23T19:27:54.161"/>
    <p1510:client id="{8304BC3D-23E9-76DA-4537-6D1CFB3A0F5B}" v="210" dt="2022-01-30T07:28:28.695"/>
    <p1510:client id="{8F6B456D-8317-E5C2-8223-284045E90EA9}" v="10" dt="2020-01-28T07:21:03.572"/>
    <p1510:client id="{DD7A6D12-0B24-2AC1-295A-C53E2BEED8FD}" v="1177" dt="2021-01-24T20:27:06.606"/>
    <p1510:client id="{DEC08F72-159F-534B-0DD6-0F0854A158C4}" v="20" dt="2020-01-23T19:19:48.445"/>
    <p1510:client id="{E602ACF8-29B3-50F6-438D-CC128EC1CD9D}" v="224" dt="2022-01-31T00:23:42.367"/>
    <p1510:client id="{F83A85FA-9BA3-BA52-A4B3-5268B4DF5BF4}" v="2695" dt="2020-01-22T20:07:27.500"/>
    <p1510:client id="{FFD26E1E-5DC3-4130-90D9-E882E5DB7837}" v="1" dt="2019-01-25T05:54:05.2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438" autoAdjust="0"/>
  </p:normalViewPr>
  <p:slideViewPr>
    <p:cSldViewPr snapToGrid="0" snapToObjects="1">
      <p:cViewPr varScale="1">
        <p:scale>
          <a:sx n="77" d="100"/>
          <a:sy n="77" d="100"/>
        </p:scale>
        <p:origin x="17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407833-7B11-E24C-B324-ACD96E22E5D9}" type="datetimeFigureOut">
              <a:rPr lang="en-US" smtClean="0"/>
              <a:t>1/30/2022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C058B6-2D48-8042-9841-48FB159312D2}" type="slidenum">
              <a:rPr lang="en-US" smtClean="0"/>
              <a:t>‹#›</a:t>
            </a:fld>
            <a:endParaRPr lang="en-US"/>
          </a:p>
        </p:txBody>
      </p:sp>
    </p:spTree>
    <p:extLst>
      <p:ext uri="{BB962C8B-B14F-4D97-AF65-F5344CB8AC3E}">
        <p14:creationId xmlns:p14="http://schemas.microsoft.com/office/powerpoint/2010/main" val="19224592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example, barcodes with a low count depth, few detected genes, and a high fraction of mitochondrial counts are indicative of cells whose cytoplasmic mRNA has leaked out through a broken membrane, and thus, only mRNA located in the mitochondria is still conserved (Fig 2). In contrast, cells with unexpectedly high counts and a large number of detected genes may represent doublets. Thus, high-count depth thresholds are commonly used to filter out potential doublets. Three recent doublet detection tools offer more elegant and potentially better solutions (DoubletDecon: preprint: DePasquale et al, 2018; Scrublet: Wolock et al, 2019; Doublet Finder: McGinnis et al, 2018).</a:t>
            </a:r>
          </a:p>
        </p:txBody>
      </p:sp>
      <p:sp>
        <p:nvSpPr>
          <p:cNvPr id="4" name="Slide Number Placeholder 3"/>
          <p:cNvSpPr>
            <a:spLocks noGrp="1"/>
          </p:cNvSpPr>
          <p:nvPr>
            <p:ph type="sldNum" sz="quarter" idx="5"/>
          </p:nvPr>
        </p:nvSpPr>
        <p:spPr/>
        <p:txBody>
          <a:bodyPr/>
          <a:lstStyle/>
          <a:p>
            <a:fld id="{61C058B6-2D48-8042-9841-48FB159312D2}" type="slidenum">
              <a:rPr lang="en-US" smtClean="0"/>
              <a:t>8</a:t>
            </a:fld>
            <a:endParaRPr lang="en-US"/>
          </a:p>
        </p:txBody>
      </p:sp>
    </p:spTree>
    <p:extLst>
      <p:ext uri="{BB962C8B-B14F-4D97-AF65-F5344CB8AC3E}">
        <p14:creationId xmlns:p14="http://schemas.microsoft.com/office/powerpoint/2010/main" val="2368822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that regressing out mitochondrial genes did not improve the downstream clustering results (Extended Data Fig. 2a–h) and that regressing out the number of genes detected or using a sequencing depth approach did not improve silhouette scores"</a:t>
            </a:r>
          </a:p>
          <a:p>
            <a:endParaRPr lang="en-US" dirty="0">
              <a:cs typeface="Calibri"/>
            </a:endParaRPr>
          </a:p>
        </p:txBody>
      </p:sp>
      <p:sp>
        <p:nvSpPr>
          <p:cNvPr id="4" name="Slide Number Placeholder 3"/>
          <p:cNvSpPr>
            <a:spLocks noGrp="1"/>
          </p:cNvSpPr>
          <p:nvPr>
            <p:ph type="sldNum" sz="quarter" idx="5"/>
          </p:nvPr>
        </p:nvSpPr>
        <p:spPr/>
        <p:txBody>
          <a:bodyPr/>
          <a:lstStyle/>
          <a:p>
            <a:fld id="{61C058B6-2D48-8042-9841-48FB159312D2}" type="slidenum">
              <a:rPr lang="en-US" smtClean="0"/>
              <a:t>18</a:t>
            </a:fld>
            <a:endParaRPr lang="en-US"/>
          </a:p>
        </p:txBody>
      </p:sp>
    </p:spTree>
    <p:extLst>
      <p:ext uri="{BB962C8B-B14F-4D97-AF65-F5344CB8AC3E}">
        <p14:creationId xmlns:p14="http://schemas.microsoft.com/office/powerpoint/2010/main" val="2002654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an effort to only analyze "informative" genes we filter based on variability.</a:t>
            </a:r>
            <a:endParaRPr lang="en-US" dirty="0"/>
          </a:p>
          <a:p>
            <a:r>
              <a:rPr lang="en-US"/>
              <a:t>Genes are binned by their mean expression and then the genes with the highest variance-to-mean ratio are selected as "highly variable genes" in each bin. This is also termed variance stabilization (one simple way to do this is to log transform the normalized data).</a:t>
            </a:r>
          </a:p>
          <a:p>
            <a:endParaRPr lang="en-US"/>
          </a:p>
          <a:p>
            <a:endParaRPr lang="en-US" dirty="0">
              <a:cs typeface="Calibri"/>
            </a:endParaRPr>
          </a:p>
        </p:txBody>
      </p:sp>
      <p:sp>
        <p:nvSpPr>
          <p:cNvPr id="4" name="Slide Number Placeholder 3"/>
          <p:cNvSpPr>
            <a:spLocks noGrp="1"/>
          </p:cNvSpPr>
          <p:nvPr>
            <p:ph type="sldNum" sz="quarter" idx="5"/>
          </p:nvPr>
        </p:nvSpPr>
        <p:spPr/>
        <p:txBody>
          <a:bodyPr/>
          <a:lstStyle/>
          <a:p>
            <a:fld id="{61C058B6-2D48-8042-9841-48FB159312D2}" type="slidenum">
              <a:rPr lang="en-US" smtClean="0"/>
              <a:t>19</a:t>
            </a:fld>
            <a:endParaRPr lang="en-US"/>
          </a:p>
        </p:txBody>
      </p:sp>
    </p:spTree>
    <p:extLst>
      <p:ext uri="{BB962C8B-B14F-4D97-AF65-F5344CB8AC3E}">
        <p14:creationId xmlns:p14="http://schemas.microsoft.com/office/powerpoint/2010/main" val="1572641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Embedding = the reduced dimensions of the dataset</a:t>
            </a:r>
            <a:endParaRPr lang="en-US" dirty="0">
              <a:cs typeface="Calibri"/>
            </a:endParaRPr>
          </a:p>
          <a:p>
            <a:r>
              <a:rPr lang="en-US">
                <a:cs typeface="Calibri"/>
              </a:rPr>
              <a:t>Linear Methods – linear relationship between two variables – so both variables change at the same rate = PCA.</a:t>
            </a:r>
          </a:p>
          <a:p>
            <a:r>
              <a:rPr lang="en-US">
                <a:cs typeface="Calibri"/>
              </a:rPr>
              <a:t>PCA creates a linear combination of genes that best captures the variance in the data.</a:t>
            </a:r>
            <a:endParaRPr lang="en-US" dirty="0">
              <a:cs typeface="Calibri"/>
            </a:endParaRPr>
          </a:p>
          <a:p>
            <a:r>
              <a:rPr lang="en-US">
                <a:cs typeface="Calibri"/>
              </a:rPr>
              <a:t>PCA does not capture the structure of the data in few dimensions as well as the non-linear methods but is used upstream of these methods as a pre-processing step.</a:t>
            </a:r>
            <a:endParaRPr lang="en-US"/>
          </a:p>
        </p:txBody>
      </p:sp>
      <p:sp>
        <p:nvSpPr>
          <p:cNvPr id="4" name="Slide Number Placeholder 3"/>
          <p:cNvSpPr>
            <a:spLocks noGrp="1"/>
          </p:cNvSpPr>
          <p:nvPr>
            <p:ph type="sldNum" sz="quarter" idx="5"/>
          </p:nvPr>
        </p:nvSpPr>
        <p:spPr/>
        <p:txBody>
          <a:bodyPr/>
          <a:lstStyle/>
          <a:p>
            <a:fld id="{61C058B6-2D48-8042-9841-48FB159312D2}" type="slidenum">
              <a:rPr lang="en-US" smtClean="0"/>
              <a:t>20</a:t>
            </a:fld>
            <a:endParaRPr lang="en-US"/>
          </a:p>
        </p:txBody>
      </p:sp>
    </p:spTree>
    <p:extLst>
      <p:ext uri="{BB962C8B-B14F-4D97-AF65-F5344CB8AC3E}">
        <p14:creationId xmlns:p14="http://schemas.microsoft.com/office/powerpoint/2010/main" val="3856719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measured data for statistical testing, corrected data for visual comparison of data and reduced data for other downstream analysis based on finding the underlying biological data manifold.</a:t>
            </a:r>
          </a:p>
        </p:txBody>
      </p:sp>
      <p:sp>
        <p:nvSpPr>
          <p:cNvPr id="4" name="Slide Number Placeholder 3"/>
          <p:cNvSpPr>
            <a:spLocks noGrp="1"/>
          </p:cNvSpPr>
          <p:nvPr>
            <p:ph type="sldNum" sz="quarter" idx="5"/>
          </p:nvPr>
        </p:nvSpPr>
        <p:spPr/>
        <p:txBody>
          <a:bodyPr/>
          <a:lstStyle/>
          <a:p>
            <a:fld id="{61C058B6-2D48-8042-9841-48FB159312D2}" type="slidenum">
              <a:rPr lang="en-US" smtClean="0"/>
              <a:t>23</a:t>
            </a:fld>
            <a:endParaRPr lang="en-US"/>
          </a:p>
        </p:txBody>
      </p:sp>
    </p:spTree>
    <p:extLst>
      <p:ext uri="{BB962C8B-B14F-4D97-AF65-F5344CB8AC3E}">
        <p14:creationId xmlns:p14="http://schemas.microsoft.com/office/powerpoint/2010/main" val="1078764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C058B6-2D48-8042-9841-48FB159312D2}" type="slidenum">
              <a:rPr lang="en-US" smtClean="0"/>
              <a:t>26</a:t>
            </a:fld>
            <a:endParaRPr lang="en-US"/>
          </a:p>
        </p:txBody>
      </p:sp>
    </p:spTree>
    <p:extLst>
      <p:ext uri="{BB962C8B-B14F-4D97-AF65-F5344CB8AC3E}">
        <p14:creationId xmlns:p14="http://schemas.microsoft.com/office/powerpoint/2010/main" val="3167401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Louvain clustering starts with each single cells as its own cluster, and then iteratively merges clusters as long as the merging increases the modularity of the graph. This means that the Louvain algorithm detects communities as groups of cells that have more links between them than expected based on the number of links that the cells have in total. This is the default method in many analysis packages such as SCANPY.</a:t>
            </a:r>
            <a:endParaRPr lang="en-US" dirty="0"/>
          </a:p>
        </p:txBody>
      </p:sp>
      <p:sp>
        <p:nvSpPr>
          <p:cNvPr id="4" name="Slide Number Placeholder 3"/>
          <p:cNvSpPr>
            <a:spLocks noGrp="1"/>
          </p:cNvSpPr>
          <p:nvPr>
            <p:ph type="sldNum" sz="quarter" idx="5"/>
          </p:nvPr>
        </p:nvSpPr>
        <p:spPr/>
        <p:txBody>
          <a:bodyPr/>
          <a:lstStyle/>
          <a:p>
            <a:fld id="{61C058B6-2D48-8042-9841-48FB159312D2}" type="slidenum">
              <a:rPr lang="en-US" smtClean="0"/>
              <a:t>28</a:t>
            </a:fld>
            <a:endParaRPr lang="en-US"/>
          </a:p>
        </p:txBody>
      </p:sp>
    </p:spTree>
    <p:extLst>
      <p:ext uri="{BB962C8B-B14F-4D97-AF65-F5344CB8AC3E}">
        <p14:creationId xmlns:p14="http://schemas.microsoft.com/office/powerpoint/2010/main" val="369533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Marker gene sets can be found by applying differential expression (DE) testing between two groups: the cells in one cluster and all other cells in the dataset. Typically, we focus on genes that are up-regulated in the cluster of interest. As marker genes are expected to have</a:t>
            </a:r>
          </a:p>
          <a:p>
            <a:r>
              <a:rPr lang="en-US"/>
              <a:t>strong differential expression effects, simple statistical tests such as the Wilcoxon rank-sum test or the t-test are often used to rank genes by their difference in expression between these two groups. The top-ranked genes from the respective test statistic are regarded as marker genes. This method uses cells as independent replicates so you get very low p-values so it is good to use logfold change as well or make pseudo-bulk counts.</a:t>
            </a:r>
          </a:p>
          <a:p>
            <a:r>
              <a:rPr lang="en-US"/>
              <a:t>- Do not use marker gene P-values to validate a cell-identity cluster, especially when the detected marker genes do not help to annotate the community. P-values may be inflated.</a:t>
            </a:r>
          </a:p>
          <a:p>
            <a:r>
              <a:rPr lang="en-US"/>
              <a:t>• Note that marker genes for the same cell-identity cluster may differ between datasets purely due to dataset cell type and state compositions.</a:t>
            </a:r>
          </a:p>
          <a:p>
            <a:r>
              <a:rPr lang="en-US"/>
              <a:t>• If relevant reference atlases exist, we recommend using automated cluster annotation combined with data-derived marker-gene-based manual annotation to annotate clusters. -See MARS etc.</a:t>
            </a:r>
          </a:p>
        </p:txBody>
      </p:sp>
      <p:sp>
        <p:nvSpPr>
          <p:cNvPr id="4" name="Slide Number Placeholder 3"/>
          <p:cNvSpPr>
            <a:spLocks noGrp="1"/>
          </p:cNvSpPr>
          <p:nvPr>
            <p:ph type="sldNum" sz="quarter" idx="5"/>
          </p:nvPr>
        </p:nvSpPr>
        <p:spPr/>
        <p:txBody>
          <a:bodyPr/>
          <a:lstStyle/>
          <a:p>
            <a:fld id="{61C058B6-2D48-8042-9841-48FB159312D2}" type="slidenum">
              <a:rPr lang="en-US" smtClean="0"/>
              <a:t>29</a:t>
            </a:fld>
            <a:endParaRPr lang="en-US"/>
          </a:p>
        </p:txBody>
      </p:sp>
    </p:spTree>
    <p:extLst>
      <p:ext uri="{BB962C8B-B14F-4D97-AF65-F5344CB8AC3E}">
        <p14:creationId xmlns:p14="http://schemas.microsoft.com/office/powerpoint/2010/main" val="1515905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Trajectory inference methods interpret single-cell data as a snapshot of a continuous process. This process is reconstructed by finding paths through cellular space that minimize transcriptional changes between neighbouring cells. The ordering of cells along these paths is described by pseudotime.</a:t>
            </a:r>
          </a:p>
          <a:p>
            <a:r>
              <a:rPr lang="en-US"/>
              <a:t>Genes that vary smoothly across pseudotime characterize the trajectory and can be used to identify the underlying biological process. Furthermore, this group of trajectory-associated genes is expected to contain genes that regulate the modelled process.</a:t>
            </a:r>
          </a:p>
          <a:p>
            <a:r>
              <a:rPr lang="en-US"/>
              <a:t>Recent comparisons revealed that Slingshot (Street et al, 2018) outperformed other methods for simple trajectories that range from linear to bi- and multifurcating models. If more complex trajectories are expected, PAGA (Wolf et al, 2019) </a:t>
            </a:r>
          </a:p>
        </p:txBody>
      </p:sp>
      <p:sp>
        <p:nvSpPr>
          <p:cNvPr id="4" name="Slide Number Placeholder 3"/>
          <p:cNvSpPr>
            <a:spLocks noGrp="1"/>
          </p:cNvSpPr>
          <p:nvPr>
            <p:ph type="sldNum" sz="quarter" idx="5"/>
          </p:nvPr>
        </p:nvSpPr>
        <p:spPr/>
        <p:txBody>
          <a:bodyPr/>
          <a:lstStyle/>
          <a:p>
            <a:fld id="{61C058B6-2D48-8042-9841-48FB159312D2}" type="slidenum">
              <a:rPr lang="en-US" smtClean="0"/>
              <a:t>30</a:t>
            </a:fld>
            <a:endParaRPr lang="en-US"/>
          </a:p>
        </p:txBody>
      </p:sp>
    </p:spTree>
    <p:extLst>
      <p:ext uri="{BB962C8B-B14F-4D97-AF65-F5344CB8AC3E}">
        <p14:creationId xmlns:p14="http://schemas.microsoft.com/office/powerpoint/2010/main" val="3589402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488a49a0c6_1_2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488a49a0c6_1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The two adjacent cells at the entrance of the branching point between the CA and granule fates in red show that although their current state showed that they were neighbors, their futures were already tilted toward different fates as shown by looking at the transition probabilities from the two starting cells to neighboring cells.</a:t>
            </a:r>
            <a:endParaRPr sz="14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Starting from the neighborhood graph of single cells, in which cells are represented as nodes, </a:t>
            </a:r>
            <a:r>
              <a:rPr lang="en-US" b="1" dirty="0"/>
              <a:t>the algorithm quantifies the connectivity of cell clusters and generates a much simpler abstracted graph in which nodes correspond to the clusters identified by a clustering algorithm of your choice and edges represent putative transitions between clusters. The differentiation tree is then computed as the treelike subgraph in the abstracted graph that best explains all continuous progressions along the original single-cell graph</a:t>
            </a:r>
            <a:r>
              <a:rPr lang="en-US" b="1" dirty="0">
                <a:cs typeface="Calibri"/>
              </a:rPr>
              <a:t>. </a:t>
            </a:r>
            <a:r>
              <a:rPr lang="en-US" b="1" dirty="0"/>
              <a:t>The statistical model considers groups as connected if their number of inter-edges exceeds a fraction of the number of inter-edges expected under random assignment.</a:t>
            </a:r>
            <a:r>
              <a:rPr lang="en-US" dirty="0"/>
              <a:t> The connection strength can be interpreted as confidence in the presence of an actual connection and allows discarding spurious, noise-related connections</a:t>
            </a:r>
            <a:r>
              <a:rPr lang="en-US" dirty="0">
                <a:cs typeface="Calibri"/>
              </a:rPr>
              <a:t>.</a:t>
            </a:r>
            <a:endParaRPr lang="en-US" dirty="0"/>
          </a:p>
          <a:p>
            <a:r>
              <a:rPr lang="en-US" dirty="0"/>
              <a:t>High-dimensional gene expression data is represented as a </a:t>
            </a:r>
            <a:r>
              <a:rPr lang="en-US" dirty="0" err="1"/>
              <a:t>kNN</a:t>
            </a:r>
            <a:r>
              <a:rPr lang="en-US" dirty="0"/>
              <a:t> graph by choosing a suitable representation and an associated distance metric for computing neighborhood relations. The </a:t>
            </a:r>
            <a:r>
              <a:rPr lang="en-US" dirty="0" err="1"/>
              <a:t>kNN</a:t>
            </a:r>
            <a:r>
              <a:rPr lang="en-US" dirty="0"/>
              <a:t> graph is partitioned at a desired resolution — partitions represent groups of connected cells. A PAGA graph is obtained by associating a node with each partition, which are connected by weighted edges that represent the statistically estimated connectivity of partitions. By discarding spurious edges with low weights, PAGA graphs reveal the denoised topology of the data at a chosen resolution and reveal its connected and disconnected regions. Combining high-confidence paths in the PAGA graph with a random-walk based distance measure on the single-cell graph, we order cells within each partition according to their distance from a root cell. A PAGA path then averages all single-cell paths that pass through the corresponding groups of cells. This allows to trace gene expression changes along complex trajectories at single-cell resolution.</a:t>
            </a:r>
          </a:p>
          <a:p>
            <a:r>
              <a:rPr lang="en-US" dirty="0"/>
              <a:t>A PAGA graph whose nodes correspond to cell groups and whose edge weights quantify the connectivity between groups. </a:t>
            </a:r>
            <a:endParaRPr lang="en-US" dirty="0">
              <a:cs typeface="Calibri"/>
            </a:endParaRPr>
          </a:p>
        </p:txBody>
      </p:sp>
      <p:sp>
        <p:nvSpPr>
          <p:cNvPr id="4" name="Slide Number Placeholder 3"/>
          <p:cNvSpPr>
            <a:spLocks noGrp="1"/>
          </p:cNvSpPr>
          <p:nvPr>
            <p:ph type="sldNum" sz="quarter" idx="5"/>
          </p:nvPr>
        </p:nvSpPr>
        <p:spPr/>
        <p:txBody>
          <a:bodyPr/>
          <a:lstStyle/>
          <a:p>
            <a:fld id="{7696D207-7C42-4AB4-96B4-B1E504C53C75}" type="slidenum">
              <a:rPr lang="en-US"/>
              <a:t>33</a:t>
            </a:fld>
            <a:endParaRPr lang="en-US"/>
          </a:p>
        </p:txBody>
      </p:sp>
    </p:spTree>
    <p:extLst>
      <p:ext uri="{BB962C8B-B14F-4D97-AF65-F5344CB8AC3E}">
        <p14:creationId xmlns:p14="http://schemas.microsoft.com/office/powerpoint/2010/main" val="3454604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"Cell Ranger version 3 was the most sensitive method for cell barcode identification."</a:t>
            </a:r>
          </a:p>
          <a:p>
            <a:r>
              <a:rPr lang="en-US" dirty="0"/>
              <a:t>"Overall, we found that the gene expression (counts) and the fraction of consensus genes per cell were highly variable across three preprocessing pipelines, both for UMI- and non-UMI-based </a:t>
            </a:r>
            <a:r>
              <a:rPr lang="en-US" dirty="0" err="1"/>
              <a:t>scRNA</a:t>
            </a:r>
            <a:r>
              <a:rPr lang="en-US" dirty="0"/>
              <a:t>-seq datasets (Fig. 2c,e)."</a:t>
            </a:r>
            <a:endParaRPr lang="en-US" dirty="0">
              <a:cs typeface="Calibri"/>
            </a:endParaRPr>
          </a:p>
        </p:txBody>
      </p:sp>
      <p:sp>
        <p:nvSpPr>
          <p:cNvPr id="4" name="Slide Number Placeholder 3"/>
          <p:cNvSpPr>
            <a:spLocks noGrp="1"/>
          </p:cNvSpPr>
          <p:nvPr>
            <p:ph type="sldNum" sz="quarter" idx="5"/>
          </p:nvPr>
        </p:nvSpPr>
        <p:spPr/>
        <p:txBody>
          <a:bodyPr/>
          <a:lstStyle/>
          <a:p>
            <a:fld id="{61C058B6-2D48-8042-9841-48FB159312D2}" type="slidenum">
              <a:rPr lang="en-US" smtClean="0"/>
              <a:t>9</a:t>
            </a:fld>
            <a:endParaRPr lang="en-US"/>
          </a:p>
        </p:txBody>
      </p:sp>
    </p:spTree>
    <p:extLst>
      <p:ext uri="{BB962C8B-B14F-4D97-AF65-F5344CB8AC3E}">
        <p14:creationId xmlns:p14="http://schemas.microsoft.com/office/powerpoint/2010/main" val="2034292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Cells with low counts and/or genes may correspond to quiescent cell populations, and cells with high counts may be larger in size.</a:t>
            </a:r>
          </a:p>
          <a:p>
            <a:r>
              <a:rPr lang="en-US">
                <a:cs typeface="Calibri"/>
              </a:rPr>
              <a:t>You can also correct for ambient gene expression from lysed cells – SoupX</a:t>
            </a:r>
            <a:endParaRPr lang="en-US" dirty="0">
              <a:cs typeface="Calibri"/>
            </a:endParaRPr>
          </a:p>
          <a:p>
            <a:r>
              <a:rPr lang="en-US">
                <a:cs typeface="Calibri"/>
              </a:rPr>
              <a:t>Total efficiency calculations estimate that only 10-15% of the total RNA in a cell is captured and transcribed – zero inflation</a:t>
            </a:r>
            <a:endParaRPr lang="en-US" dirty="0">
              <a:cs typeface="Calibri"/>
            </a:endParaRPr>
          </a:p>
        </p:txBody>
      </p:sp>
      <p:sp>
        <p:nvSpPr>
          <p:cNvPr id="4" name="Slide Number Placeholder 3"/>
          <p:cNvSpPr>
            <a:spLocks noGrp="1"/>
          </p:cNvSpPr>
          <p:nvPr>
            <p:ph type="sldNum" sz="quarter" idx="5"/>
          </p:nvPr>
        </p:nvSpPr>
        <p:spPr/>
        <p:txBody>
          <a:bodyPr/>
          <a:lstStyle/>
          <a:p>
            <a:fld id="{61C058B6-2D48-8042-9841-48FB159312D2}" type="slidenum">
              <a:rPr lang="en-US" smtClean="0"/>
              <a:t>10</a:t>
            </a:fld>
            <a:endParaRPr lang="en-US"/>
          </a:p>
        </p:txBody>
      </p:sp>
    </p:spTree>
    <p:extLst>
      <p:ext uri="{BB962C8B-B14F-4D97-AF65-F5344CB8AC3E}">
        <p14:creationId xmlns:p14="http://schemas.microsoft.com/office/powerpoint/2010/main" val="536686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commonly used normalization protocol is count depth scaling, also referred to as “counts per million” or CPM normalization. This protocol comes from bulk expression analysis and normalizes count data using a so-called size factor proportional to the count depth per cell. Variations of this method scale the size factors with different factors of 10, or by the median count depth per cell in the dataset. CPM normalization assumes that all cells in the dataset initially contained an equal number of mRNA molecules and count depth differences arise only due to sampling. SCRAN and non-linear methods allow for more cell heterogeneity and do better when there are a lot of batch effects.</a:t>
            </a:r>
          </a:p>
          <a:p>
            <a:endParaRPr lang="en-US" b="1"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1C058B6-2D48-8042-9841-48FB159312D2}" type="slidenum">
              <a:rPr lang="en-US" smtClean="0"/>
              <a:t>11</a:t>
            </a:fld>
            <a:endParaRPr lang="en-US"/>
          </a:p>
        </p:txBody>
      </p:sp>
    </p:spTree>
    <p:extLst>
      <p:ext uri="{BB962C8B-B14F-4D97-AF65-F5344CB8AC3E}">
        <p14:creationId xmlns:p14="http://schemas.microsoft.com/office/powerpoint/2010/main" val="1600229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noticed that TMM and quantile failed to normalize either the breast cancer cells (sample A) or B lymphocytes (sample B), with silhouette scores that were similar to the unnormalized raw data (Fig. 3a–g). The other methods provided similar normalization, as measured by silhouette scores. </a:t>
            </a:r>
            <a:r>
              <a:rPr lang="en-US" dirty="0" err="1"/>
              <a:t>sctransform</a:t>
            </a:r>
            <a:r>
              <a:rPr lang="en-US" dirty="0"/>
              <a:t> seemed to perform slightly better than scran deconvolution, </a:t>
            </a:r>
            <a:r>
              <a:rPr lang="en-US" dirty="0" err="1"/>
              <a:t>logCPM</a:t>
            </a:r>
            <a:r>
              <a:rPr lang="en-US" dirty="0"/>
              <a:t> or Linnorm, in that it had the least variation among all normalization methods"</a:t>
            </a:r>
          </a:p>
          <a:p>
            <a:endParaRPr lang="en-US" dirty="0">
              <a:cs typeface="Calibri"/>
            </a:endParaRPr>
          </a:p>
        </p:txBody>
      </p:sp>
      <p:sp>
        <p:nvSpPr>
          <p:cNvPr id="4" name="Slide Number Placeholder 3"/>
          <p:cNvSpPr>
            <a:spLocks noGrp="1"/>
          </p:cNvSpPr>
          <p:nvPr>
            <p:ph type="sldNum" sz="quarter" idx="5"/>
          </p:nvPr>
        </p:nvSpPr>
        <p:spPr/>
        <p:txBody>
          <a:bodyPr/>
          <a:lstStyle/>
          <a:p>
            <a:fld id="{61C058B6-2D48-8042-9841-48FB159312D2}" type="slidenum">
              <a:rPr lang="en-US" smtClean="0"/>
              <a:t>12</a:t>
            </a:fld>
            <a:endParaRPr lang="en-US"/>
          </a:p>
        </p:txBody>
      </p:sp>
    </p:spTree>
    <p:extLst>
      <p:ext uri="{BB962C8B-B14F-4D97-AF65-F5344CB8AC3E}">
        <p14:creationId xmlns:p14="http://schemas.microsoft.com/office/powerpoint/2010/main" val="2130373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1C058B6-2D48-8042-9841-48FB159312D2}" type="slidenum">
              <a:rPr lang="en-US" smtClean="0"/>
              <a:t>13</a:t>
            </a:fld>
            <a:endParaRPr lang="en-US"/>
          </a:p>
        </p:txBody>
      </p:sp>
    </p:spTree>
    <p:extLst>
      <p:ext uri="{BB962C8B-B14F-4D97-AF65-F5344CB8AC3E}">
        <p14:creationId xmlns:p14="http://schemas.microsoft.com/office/powerpoint/2010/main" val="289271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same way that cellular count data can be normalized to make them comparable between cells, gene counts can be scaled to improve comparisons between genes. Gene normalization constitutes scaling gene counts to have zero mean and unit variance (z scores). This scaling has the effect that all genes are weighted equally for downstream analysis. There is no consensus as to if this is appropriate or not because the magnitude of expression of a gene could be a proxy for its importance.</a:t>
            </a:r>
          </a:p>
        </p:txBody>
      </p:sp>
      <p:sp>
        <p:nvSpPr>
          <p:cNvPr id="4" name="Slide Number Placeholder 3"/>
          <p:cNvSpPr>
            <a:spLocks noGrp="1"/>
          </p:cNvSpPr>
          <p:nvPr>
            <p:ph type="sldNum" sz="quarter" idx="5"/>
          </p:nvPr>
        </p:nvSpPr>
        <p:spPr/>
        <p:txBody>
          <a:bodyPr/>
          <a:lstStyle/>
          <a:p>
            <a:fld id="{61C058B6-2D48-8042-9841-48FB159312D2}" type="slidenum">
              <a:rPr lang="en-US" smtClean="0"/>
              <a:t>14</a:t>
            </a:fld>
            <a:endParaRPr lang="en-US"/>
          </a:p>
        </p:txBody>
      </p:sp>
    </p:spTree>
    <p:extLst>
      <p:ext uri="{BB962C8B-B14F-4D97-AF65-F5344CB8AC3E}">
        <p14:creationId xmlns:p14="http://schemas.microsoft.com/office/powerpoint/2010/main" val="2823552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Data is typically log transformed after normalization – this mitigates mean-variance relationship in data and reduces skew to approximate normal distribution which many downstream tools rely on.</a:t>
            </a:r>
          </a:p>
        </p:txBody>
      </p:sp>
      <p:sp>
        <p:nvSpPr>
          <p:cNvPr id="4" name="Slide Number Placeholder 3"/>
          <p:cNvSpPr>
            <a:spLocks noGrp="1"/>
          </p:cNvSpPr>
          <p:nvPr>
            <p:ph type="sldNum" sz="quarter" idx="5"/>
          </p:nvPr>
        </p:nvSpPr>
        <p:spPr/>
        <p:txBody>
          <a:bodyPr/>
          <a:lstStyle/>
          <a:p>
            <a:fld id="{61C058B6-2D48-8042-9841-48FB159312D2}" type="slidenum">
              <a:rPr lang="en-US" smtClean="0"/>
              <a:t>15</a:t>
            </a:fld>
            <a:endParaRPr lang="en-US"/>
          </a:p>
        </p:txBody>
      </p:sp>
    </p:spTree>
    <p:extLst>
      <p:ext uri="{BB962C8B-B14F-4D97-AF65-F5344CB8AC3E}">
        <p14:creationId xmlns:p14="http://schemas.microsoft.com/office/powerpoint/2010/main" val="3501121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Buttner et al showed that as with bulk RNA-seq data and microarrays, ComBat works for single cells as well and outperform Mutual Nearest Neighbours MNN but MNN-based methods does allow for the comparison of samples across platfoms, patients, etc.</a:t>
            </a:r>
          </a:p>
        </p:txBody>
      </p:sp>
      <p:sp>
        <p:nvSpPr>
          <p:cNvPr id="4" name="Slide Number Placeholder 3"/>
          <p:cNvSpPr>
            <a:spLocks noGrp="1"/>
          </p:cNvSpPr>
          <p:nvPr>
            <p:ph type="sldNum" sz="quarter" idx="5"/>
          </p:nvPr>
        </p:nvSpPr>
        <p:spPr/>
        <p:txBody>
          <a:bodyPr/>
          <a:lstStyle/>
          <a:p>
            <a:fld id="{61C058B6-2D48-8042-9841-48FB159312D2}" type="slidenum">
              <a:rPr lang="en-US" smtClean="0"/>
              <a:t>16</a:t>
            </a:fld>
            <a:endParaRPr lang="en-US"/>
          </a:p>
        </p:txBody>
      </p:sp>
    </p:spTree>
    <p:extLst>
      <p:ext uri="{BB962C8B-B14F-4D97-AF65-F5344CB8AC3E}">
        <p14:creationId xmlns:p14="http://schemas.microsoft.com/office/powerpoint/2010/main" val="189508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5081F29-EE8B-934D-8DEF-3E159DEAB6D5}"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1646368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81F29-EE8B-934D-8DEF-3E159DEAB6D5}"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59081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81F29-EE8B-934D-8DEF-3E159DEAB6D5}"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13341666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103981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81F29-EE8B-934D-8DEF-3E159DEAB6D5}"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967180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81F29-EE8B-934D-8DEF-3E159DEAB6D5}" type="datetimeFigureOut">
              <a:rPr lang="en-US" smtClean="0"/>
              <a:t>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1201727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081F29-EE8B-934D-8DEF-3E159DEAB6D5}"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2788486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081F29-EE8B-934D-8DEF-3E159DEAB6D5}" type="datetimeFigureOut">
              <a:rPr lang="en-US" smtClean="0"/>
              <a:t>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3565160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081F29-EE8B-934D-8DEF-3E159DEAB6D5}" type="datetimeFigureOut">
              <a:rPr lang="en-US" smtClean="0"/>
              <a:t>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352550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81F29-EE8B-934D-8DEF-3E159DEAB6D5}" type="datetimeFigureOut">
              <a:rPr lang="en-US" smtClean="0"/>
              <a:t>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3572958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81F29-EE8B-934D-8DEF-3E159DEAB6D5}"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3423362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81F29-EE8B-934D-8DEF-3E159DEAB6D5}" type="datetimeFigureOut">
              <a:rPr lang="en-US" smtClean="0"/>
              <a:t>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655904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81F29-EE8B-934D-8DEF-3E159DEAB6D5}" type="datetimeFigureOut">
              <a:rPr lang="en-US" smtClean="0"/>
              <a:t>1/30/2022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A18EA3-C221-EA48-94F8-969B27D12C8D}" type="slidenum">
              <a:rPr lang="en-US" smtClean="0"/>
              <a:t>‹#›</a:t>
            </a:fld>
            <a:endParaRPr lang="en-US"/>
          </a:p>
        </p:txBody>
      </p:sp>
    </p:spTree>
    <p:extLst>
      <p:ext uri="{BB962C8B-B14F-4D97-AF65-F5344CB8AC3E}">
        <p14:creationId xmlns:p14="http://schemas.microsoft.com/office/powerpoint/2010/main" val="3881004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anndata.readthedocs.io/en/latest/anndata.AnnData.html#anndata.AnnData" TargetMode="External"/><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falexwolf.de/blog/171223_AnnData_indexing_views_HDF5-back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304802"/>
            <a:ext cx="8323012" cy="1573149"/>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676267" y="405575"/>
            <a:ext cx="4822811" cy="1371600"/>
          </a:xfrm>
        </p:spPr>
        <p:txBody>
          <a:bodyPr anchor="ctr">
            <a:normAutofit/>
          </a:bodyPr>
          <a:lstStyle/>
          <a:p>
            <a:pPr algn="l"/>
            <a:r>
              <a:rPr lang="en-US" sz="3500"/>
              <a:t>Single Cell Data Analysis	</a:t>
            </a:r>
          </a:p>
        </p:txBody>
      </p:sp>
      <p:sp>
        <p:nvSpPr>
          <p:cNvPr id="3" name="Subtitle 2"/>
          <p:cNvSpPr>
            <a:spLocks noGrp="1"/>
          </p:cNvSpPr>
          <p:nvPr>
            <p:ph type="subTitle" idx="1"/>
          </p:nvPr>
        </p:nvSpPr>
        <p:spPr>
          <a:xfrm>
            <a:off x="5943597" y="498698"/>
            <a:ext cx="2170036" cy="1185353"/>
          </a:xfrm>
        </p:spPr>
        <p:txBody>
          <a:bodyPr vert="horz" lIns="91440" tIns="45720" rIns="91440" bIns="45720" rtlCol="0" anchor="ctr">
            <a:normAutofit/>
          </a:bodyPr>
          <a:lstStyle/>
          <a:p>
            <a:pPr algn="l"/>
            <a:r>
              <a:rPr lang="en-US" sz="1600" dirty="0"/>
              <a:t>CMM262-2022</a:t>
            </a:r>
          </a:p>
          <a:p>
            <a:pPr algn="l"/>
            <a:r>
              <a:rPr lang="en-US" sz="1600" dirty="0"/>
              <a:t>Rob Morey</a:t>
            </a:r>
            <a:endParaRPr lang="en-US" sz="1600" dirty="0">
              <a:cs typeface="Calibri"/>
            </a:endParaRPr>
          </a:p>
          <a:p>
            <a:pPr algn="l"/>
            <a:r>
              <a:rPr lang="en-US" sz="1600" dirty="0"/>
              <a:t>remorey@eng.ucsd.edu</a:t>
            </a:r>
            <a:endParaRPr lang="en-US" sz="1600" dirty="0">
              <a:cs typeface="Calibri"/>
            </a:endParaRP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76442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0271" y="1072979"/>
            <a:ext cx="1021458" cy="685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4" descr="A close up of a map&#10;&#10;Description generated with high confidence">
            <a:extLst>
              <a:ext uri="{FF2B5EF4-FFF2-40B4-BE49-F238E27FC236}">
                <a16:creationId xmlns:a16="http://schemas.microsoft.com/office/drawing/2014/main" id="{19DD4B35-058D-4052-8AFD-46C1E7C01C56}"/>
              </a:ext>
            </a:extLst>
          </p:cNvPr>
          <p:cNvPicPr>
            <a:picLocks noChangeAspect="1"/>
          </p:cNvPicPr>
          <p:nvPr/>
        </p:nvPicPr>
        <p:blipFill rotWithShape="1">
          <a:blip r:embed="rId2"/>
          <a:srcRect l="4540" t="67131" r="2468" b="139"/>
          <a:stretch/>
        </p:blipFill>
        <p:spPr>
          <a:xfrm>
            <a:off x="468731" y="2845736"/>
            <a:ext cx="8224462" cy="2706542"/>
          </a:xfrm>
          <a:prstGeom prst="rect">
            <a:avLst/>
          </a:prstGeom>
        </p:spPr>
      </p:pic>
    </p:spTree>
    <p:extLst>
      <p:ext uri="{BB962C8B-B14F-4D97-AF65-F5344CB8AC3E}">
        <p14:creationId xmlns:p14="http://schemas.microsoft.com/office/powerpoint/2010/main" val="2750653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extBox 3"/>
          <p:cNvSpPr txBox="1"/>
          <p:nvPr/>
        </p:nvSpPr>
        <p:spPr>
          <a:xfrm>
            <a:off x="600824" y="1396289"/>
            <a:ext cx="3601395" cy="1325563"/>
          </a:xfrm>
          <a:prstGeom prst="rect">
            <a:avLst/>
          </a:prstGeom>
        </p:spPr>
        <p:txBody>
          <a:bodyPr vert="horz" lIns="91440" tIns="45720" rIns="91440" bIns="45720" rtlCol="0" anchor="ctr">
            <a:normAutofit fontScale="92500"/>
          </a:bodyPr>
          <a:lstStyle/>
          <a:p>
            <a:pPr defTabSz="914400">
              <a:lnSpc>
                <a:spcPct val="90000"/>
              </a:lnSpc>
              <a:spcBef>
                <a:spcPct val="0"/>
              </a:spcBef>
              <a:spcAft>
                <a:spcPts val="600"/>
              </a:spcAft>
            </a:pPr>
            <a:r>
              <a:rPr lang="en-US" sz="4400" dirty="0">
                <a:latin typeface="+mj-lt"/>
                <a:ea typeface="+mj-ea"/>
                <a:cs typeface="+mj-cs"/>
              </a:rPr>
              <a:t>Remove outlier cells/genes</a:t>
            </a:r>
          </a:p>
        </p:txBody>
      </p:sp>
      <p:sp>
        <p:nvSpPr>
          <p:cNvPr id="3" name="TextBox 2">
            <a:extLst>
              <a:ext uri="{FF2B5EF4-FFF2-40B4-BE49-F238E27FC236}">
                <a16:creationId xmlns:a16="http://schemas.microsoft.com/office/drawing/2014/main" id="{69BD77F7-575B-4CD5-BDA2-4A11114457EF}"/>
              </a:ext>
            </a:extLst>
          </p:cNvPr>
          <p:cNvSpPr txBox="1"/>
          <p:nvPr/>
        </p:nvSpPr>
        <p:spPr>
          <a:xfrm>
            <a:off x="604157" y="2871982"/>
            <a:ext cx="3670131" cy="31816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indent="-228600" defTabSz="914400">
              <a:lnSpc>
                <a:spcPct val="90000"/>
              </a:lnSpc>
              <a:spcAft>
                <a:spcPts val="600"/>
              </a:spcAft>
              <a:buFont typeface="Arial" panose="020B0604020202020204" pitchFamily="34" charset="0"/>
              <a:buChar char="•"/>
            </a:pPr>
            <a:r>
              <a:rPr lang="en-US" sz="2000" dirty="0"/>
              <a:t>A guideline to setting gene thresholds is to use the minimum cell cluster size that is of interest and leaving some leeway for dropout effects.</a:t>
            </a:r>
            <a:endParaRPr lang="en-US" sz="2000" dirty="0">
              <a:cs typeface="Calibri"/>
            </a:endParaRPr>
          </a:p>
          <a:p>
            <a:pPr indent="-228600" defTabSz="914400">
              <a:lnSpc>
                <a:spcPct val="90000"/>
              </a:lnSpc>
              <a:spcAft>
                <a:spcPts val="600"/>
              </a:spcAft>
              <a:buFont typeface="Arial" panose="020B0604020202020204" pitchFamily="34" charset="0"/>
              <a:buChar char="•"/>
            </a:pPr>
            <a:r>
              <a:rPr lang="en-US" sz="2000" dirty="0">
                <a:cs typeface="Calibri"/>
              </a:rPr>
              <a:t>Be permissive and revisit QC after </a:t>
            </a:r>
            <a:r>
              <a:rPr lang="en-US" sz="2000">
                <a:cs typeface="Calibri"/>
              </a:rPr>
              <a:t>clustering (judged based on downstream analysis, but not "p-hacking")</a:t>
            </a:r>
            <a:endParaRPr lang="en-US" sz="2000" dirty="0">
              <a:cs typeface="Calibri"/>
            </a:endParaRPr>
          </a:p>
          <a:p>
            <a:pPr indent="-228600" defTabSz="914400">
              <a:lnSpc>
                <a:spcPct val="90000"/>
              </a:lnSpc>
              <a:spcAft>
                <a:spcPts val="600"/>
              </a:spcAft>
              <a:buFont typeface="Arial" panose="020B0604020202020204" pitchFamily="34" charset="0"/>
              <a:buChar char="•"/>
            </a:pPr>
            <a:r>
              <a:rPr lang="en-US" sz="2000">
                <a:cs typeface="Calibri"/>
              </a:rPr>
              <a:t>Do not look at any of the covariates in isolation</a:t>
            </a:r>
            <a:endParaRPr lang="en-US" sz="2000" dirty="0">
              <a:cs typeface="Calibri"/>
            </a:endParaRPr>
          </a:p>
        </p:txBody>
      </p:sp>
      <p:sp>
        <p:nvSpPr>
          <p:cNvPr id="23" name="Freeform: Shape 22">
            <a:extLst>
              <a:ext uri="{FF2B5EF4-FFF2-40B4-BE49-F238E27FC236}">
                <a16:creationId xmlns:a16="http://schemas.microsoft.com/office/drawing/2014/main" id="{E1063ACC-684C-4227-9D75-430593BAD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413" y="0"/>
            <a:ext cx="4629587"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8067F801-9719-4550-AFFF-C7C368422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884" y="0"/>
            <a:ext cx="4518116"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4" descr="A close up of a map&#10;&#10;Description generated with very high confidence">
            <a:extLst>
              <a:ext uri="{FF2B5EF4-FFF2-40B4-BE49-F238E27FC236}">
                <a16:creationId xmlns:a16="http://schemas.microsoft.com/office/drawing/2014/main" id="{6489DDEE-721C-45BA-AC64-98A5C5B356E6}"/>
              </a:ext>
            </a:extLst>
          </p:cNvPr>
          <p:cNvPicPr>
            <a:picLocks noChangeAspect="1"/>
          </p:cNvPicPr>
          <p:nvPr/>
        </p:nvPicPr>
        <p:blipFill>
          <a:blip r:embed="rId3"/>
          <a:stretch>
            <a:fillRect/>
          </a:stretch>
        </p:blipFill>
        <p:spPr>
          <a:xfrm>
            <a:off x="4928328" y="1341210"/>
            <a:ext cx="3911960" cy="1070565"/>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BCD4FA37-ADAF-4794-9EDA-865CBEE027ED}"/>
              </a:ext>
            </a:extLst>
          </p:cNvPr>
          <p:cNvPicPr>
            <a:picLocks noChangeAspect="1"/>
          </p:cNvPicPr>
          <p:nvPr/>
        </p:nvPicPr>
        <p:blipFill>
          <a:blip r:embed="rId4"/>
          <a:stretch>
            <a:fillRect/>
          </a:stretch>
        </p:blipFill>
        <p:spPr>
          <a:xfrm>
            <a:off x="5898905" y="2818086"/>
            <a:ext cx="2675339" cy="2529083"/>
          </a:xfrm>
          <a:prstGeom prst="rect">
            <a:avLst/>
          </a:prstGeom>
        </p:spPr>
      </p:pic>
    </p:spTree>
    <p:extLst>
      <p:ext uri="{BB962C8B-B14F-4D97-AF65-F5344CB8AC3E}">
        <p14:creationId xmlns:p14="http://schemas.microsoft.com/office/powerpoint/2010/main" val="4463190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Box 1"/>
          <p:cNvSpPr txBox="1"/>
          <p:nvPr/>
        </p:nvSpPr>
        <p:spPr>
          <a:xfrm>
            <a:off x="482601" y="623392"/>
            <a:ext cx="2522980" cy="1607060"/>
          </a:xfrm>
          <a:prstGeom prst="rect">
            <a:avLst/>
          </a:prstGeom>
          <a:noFill/>
          <a:ln w="19050">
            <a:solidFill>
              <a:schemeClr val="tx1"/>
            </a:solidFill>
          </a:ln>
        </p:spPr>
        <p:txBody>
          <a:bodyPr vert="horz" wrap="square" lIns="91440" tIns="45720" rIns="91440" bIns="45720" rtlCol="0" anchor="ctr">
            <a:normAutofit/>
          </a:bodyPr>
          <a:lstStyle/>
          <a:p>
            <a:pPr algn="ctr" defTabSz="914400">
              <a:lnSpc>
                <a:spcPct val="90000"/>
              </a:lnSpc>
              <a:spcBef>
                <a:spcPct val="0"/>
              </a:spcBef>
              <a:spcAft>
                <a:spcPts val="600"/>
              </a:spcAft>
            </a:pPr>
            <a:r>
              <a:rPr lang="en-US" sz="2400">
                <a:latin typeface="+mj-lt"/>
                <a:ea typeface="+mj-ea"/>
                <a:cs typeface="+mj-cs"/>
              </a:rPr>
              <a:t>Normalization</a:t>
            </a:r>
            <a:endParaRPr lang="en-US" sz="2400" kern="1200">
              <a:solidFill>
                <a:schemeClr val="tx1"/>
              </a:solidFill>
              <a:latin typeface="+mj-lt"/>
              <a:ea typeface="+mj-ea"/>
              <a:cs typeface="+mj-cs"/>
            </a:endParaRPr>
          </a:p>
        </p:txBody>
      </p:sp>
      <p:sp>
        <p:nvSpPr>
          <p:cNvPr id="3" name="TextBox 2"/>
          <p:cNvSpPr txBox="1"/>
          <p:nvPr/>
        </p:nvSpPr>
        <p:spPr>
          <a:xfrm>
            <a:off x="482601" y="2638043"/>
            <a:ext cx="2522980" cy="3415623"/>
          </a:xfrm>
          <a:prstGeom prst="rect">
            <a:avLst/>
          </a:prstGeom>
        </p:spPr>
        <p:txBody>
          <a:bodyPr vert="horz" lIns="91440" tIns="45720" rIns="91440" bIns="45720" rtlCol="0" anchor="t">
            <a:normAutofit fontScale="92500" lnSpcReduction="20000"/>
          </a:bodyPr>
          <a:lstStyle/>
          <a:p>
            <a:pPr indent="-228600" defTabSz="914400">
              <a:lnSpc>
                <a:spcPct val="90000"/>
              </a:lnSpc>
              <a:spcAft>
                <a:spcPts val="600"/>
              </a:spcAft>
              <a:buFont typeface="Arial" panose="020B0604020202020204" pitchFamily="34" charset="0"/>
              <a:buChar char="•"/>
            </a:pPr>
            <a:r>
              <a:rPr lang="en-US" sz="1700" dirty="0"/>
              <a:t>How do you normalize for sequencing depth? </a:t>
            </a:r>
            <a:endParaRPr lang="en-US" sz="1700"/>
          </a:p>
          <a:p>
            <a:pPr indent="-228600" defTabSz="914400">
              <a:lnSpc>
                <a:spcPct val="90000"/>
              </a:lnSpc>
              <a:spcAft>
                <a:spcPts val="600"/>
              </a:spcAft>
              <a:buFont typeface="Arial" panose="020B0604020202020204" pitchFamily="34" charset="0"/>
              <a:buChar char="•"/>
            </a:pPr>
            <a:r>
              <a:rPr lang="en-US" sz="1700"/>
              <a:t>Should you normalize for sequencing depth in single cell data? </a:t>
            </a:r>
          </a:p>
          <a:p>
            <a:pPr indent="-228600" defTabSz="914400">
              <a:lnSpc>
                <a:spcPct val="90000"/>
              </a:lnSpc>
              <a:spcAft>
                <a:spcPts val="600"/>
              </a:spcAft>
              <a:buFont typeface="Arial" panose="020B0604020202020204" pitchFamily="34" charset="0"/>
              <a:buChar char="•"/>
            </a:pPr>
            <a:r>
              <a:rPr lang="en-US" sz="1700" dirty="0"/>
              <a:t>Is length an important normalization step here? </a:t>
            </a:r>
            <a:endParaRPr lang="en-US" sz="1700" dirty="0">
              <a:cs typeface="Calibri"/>
            </a:endParaRPr>
          </a:p>
          <a:p>
            <a:pPr indent="-228600" defTabSz="914400">
              <a:lnSpc>
                <a:spcPct val="90000"/>
              </a:lnSpc>
              <a:spcAft>
                <a:spcPts val="600"/>
              </a:spcAft>
              <a:buFont typeface="Arial" panose="020B0604020202020204" pitchFamily="34" charset="0"/>
              <a:buChar char="•"/>
            </a:pPr>
            <a:r>
              <a:rPr lang="en-US" sz="1700">
                <a:cs typeface="Calibri"/>
              </a:rPr>
              <a:t>Should you perform gene scaling (weight genes equally)</a:t>
            </a:r>
            <a:r>
              <a:rPr lang="en-US" sz="1700" dirty="0">
                <a:cs typeface="Calibri"/>
              </a:rPr>
              <a:t>?</a:t>
            </a:r>
          </a:p>
          <a:p>
            <a:pPr indent="-228600" defTabSz="914400">
              <a:lnSpc>
                <a:spcPct val="90000"/>
              </a:lnSpc>
              <a:spcAft>
                <a:spcPts val="600"/>
              </a:spcAft>
              <a:buFont typeface="Arial" panose="020B0604020202020204" pitchFamily="34" charset="0"/>
              <a:buChar char="•"/>
            </a:pPr>
            <a:r>
              <a:rPr lang="en-US" sz="1700" dirty="0">
                <a:cs typeface="Calibri"/>
              </a:rPr>
              <a:t>Log transformation? - allows for normal dist. </a:t>
            </a:r>
            <a:r>
              <a:rPr lang="en-US" sz="1700">
                <a:cs typeface="Calibri"/>
              </a:rPr>
              <a:t>Assumption</a:t>
            </a:r>
            <a:endParaRPr lang="en-US" sz="1700" dirty="0">
              <a:cs typeface="Calibri"/>
            </a:endParaRPr>
          </a:p>
          <a:p>
            <a:pPr indent="-228600" defTabSz="914400">
              <a:lnSpc>
                <a:spcPct val="90000"/>
              </a:lnSpc>
              <a:spcAft>
                <a:spcPts val="600"/>
              </a:spcAft>
              <a:buFont typeface="Arial" panose="020B0604020202020204" pitchFamily="34" charset="0"/>
              <a:buChar char="•"/>
            </a:pPr>
            <a:r>
              <a:rPr lang="en-US" sz="1700">
                <a:cs typeface="Calibri"/>
              </a:rPr>
              <a:t>Scone tool can be used to select appropriate normalization method</a:t>
            </a:r>
            <a:endParaRPr lang="en-US" sz="1700" dirty="0">
              <a:cs typeface="Calibri"/>
            </a:endParaRPr>
          </a:p>
        </p:txBody>
      </p:sp>
      <p:pic>
        <p:nvPicPr>
          <p:cNvPr id="4" name="Picture 6" descr="A close up of text on a white background&#10;&#10;Description generated with very high confidence">
            <a:extLst>
              <a:ext uri="{FF2B5EF4-FFF2-40B4-BE49-F238E27FC236}">
                <a16:creationId xmlns:a16="http://schemas.microsoft.com/office/drawing/2014/main" id="{60A937E2-87E0-498C-AA98-E8063B2FCD9A}"/>
              </a:ext>
            </a:extLst>
          </p:cNvPr>
          <p:cNvPicPr>
            <a:picLocks noChangeAspect="1"/>
          </p:cNvPicPr>
          <p:nvPr/>
        </p:nvPicPr>
        <p:blipFill rotWithShape="1">
          <a:blip r:embed="rId3"/>
          <a:srcRect t="65152" r="-228"/>
          <a:stretch/>
        </p:blipFill>
        <p:spPr>
          <a:xfrm>
            <a:off x="3874882" y="293407"/>
            <a:ext cx="4806032" cy="1761537"/>
          </a:xfrm>
          <a:prstGeom prst="rect">
            <a:avLst/>
          </a:prstGeom>
        </p:spPr>
      </p:pic>
      <p:sp>
        <p:nvSpPr>
          <p:cNvPr id="6" name="TextBox 5"/>
          <p:cNvSpPr txBox="1"/>
          <p:nvPr/>
        </p:nvSpPr>
        <p:spPr>
          <a:xfrm>
            <a:off x="6140823" y="6529295"/>
            <a:ext cx="3287059" cy="307777"/>
          </a:xfrm>
          <a:prstGeom prst="rect">
            <a:avLst/>
          </a:prstGeom>
          <a:noFill/>
        </p:spPr>
        <p:txBody>
          <a:bodyPr wrap="square" rtlCol="0" anchor="t">
            <a:spAutoFit/>
          </a:bodyPr>
          <a:lstStyle/>
          <a:p>
            <a:pPr>
              <a:spcAft>
                <a:spcPts val="600"/>
              </a:spcAft>
            </a:pPr>
            <a:r>
              <a:rPr lang="en-US" sz="1400"/>
              <a:t>Nat Methods. 2017 Jun; 14(6): 565–571</a:t>
            </a:r>
            <a:endParaRPr lang="en-US"/>
          </a:p>
        </p:txBody>
      </p:sp>
      <p:sp>
        <p:nvSpPr>
          <p:cNvPr id="5" name="Rectangle 4">
            <a:extLst>
              <a:ext uri="{FF2B5EF4-FFF2-40B4-BE49-F238E27FC236}">
                <a16:creationId xmlns:a16="http://schemas.microsoft.com/office/drawing/2014/main" id="{3C640E9D-A23F-42B9-8620-D840F8A7E6B4}"/>
              </a:ext>
            </a:extLst>
          </p:cNvPr>
          <p:cNvSpPr/>
          <p:nvPr/>
        </p:nvSpPr>
        <p:spPr>
          <a:xfrm>
            <a:off x="3688226" y="288083"/>
            <a:ext cx="444075" cy="433137"/>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cs typeface="Calibri"/>
            </a:endParaRPr>
          </a:p>
        </p:txBody>
      </p:sp>
      <p:sp>
        <p:nvSpPr>
          <p:cNvPr id="7" name="Rectangle 6">
            <a:extLst>
              <a:ext uri="{FF2B5EF4-FFF2-40B4-BE49-F238E27FC236}">
                <a16:creationId xmlns:a16="http://schemas.microsoft.com/office/drawing/2014/main" id="{2A80625C-44F5-441C-9ADD-64ECEED3B3CA}"/>
              </a:ext>
            </a:extLst>
          </p:cNvPr>
          <p:cNvSpPr/>
          <p:nvPr/>
        </p:nvSpPr>
        <p:spPr>
          <a:xfrm>
            <a:off x="8375515" y="802532"/>
            <a:ext cx="505839" cy="525294"/>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0BFD6F2C-F026-43AC-9C6B-E7E98B945457}"/>
              </a:ext>
            </a:extLst>
          </p:cNvPr>
          <p:cNvSpPr/>
          <p:nvPr/>
        </p:nvSpPr>
        <p:spPr>
          <a:xfrm>
            <a:off x="4367718" y="3224718"/>
            <a:ext cx="408563" cy="301558"/>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11" descr="Chart, bar chart&#10;&#10;Description automatically generated">
            <a:extLst>
              <a:ext uri="{FF2B5EF4-FFF2-40B4-BE49-F238E27FC236}">
                <a16:creationId xmlns:a16="http://schemas.microsoft.com/office/drawing/2014/main" id="{9CD652A9-4990-4E41-887D-6CC8D468C832}"/>
              </a:ext>
            </a:extLst>
          </p:cNvPr>
          <p:cNvPicPr>
            <a:picLocks noChangeAspect="1"/>
          </p:cNvPicPr>
          <p:nvPr/>
        </p:nvPicPr>
        <p:blipFill rotWithShape="1">
          <a:blip r:embed="rId4"/>
          <a:srcRect t="7115" b="395"/>
          <a:stretch/>
        </p:blipFill>
        <p:spPr>
          <a:xfrm>
            <a:off x="3950035" y="2850730"/>
            <a:ext cx="4782098" cy="2991379"/>
          </a:xfrm>
          <a:prstGeom prst="rect">
            <a:avLst/>
          </a:prstGeom>
        </p:spPr>
      </p:pic>
      <p:sp>
        <p:nvSpPr>
          <p:cNvPr id="12" name="Rectangle 11">
            <a:extLst>
              <a:ext uri="{FF2B5EF4-FFF2-40B4-BE49-F238E27FC236}">
                <a16:creationId xmlns:a16="http://schemas.microsoft.com/office/drawing/2014/main" id="{0B7AEFC3-66BA-4533-A08B-127136B8B51F}"/>
              </a:ext>
            </a:extLst>
          </p:cNvPr>
          <p:cNvSpPr/>
          <p:nvPr/>
        </p:nvSpPr>
        <p:spPr>
          <a:xfrm>
            <a:off x="5011186" y="5424286"/>
            <a:ext cx="210612" cy="189946"/>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cs typeface="Calibri"/>
            </a:endParaRPr>
          </a:p>
        </p:txBody>
      </p:sp>
      <p:sp>
        <p:nvSpPr>
          <p:cNvPr id="14" name="TextBox 13">
            <a:extLst>
              <a:ext uri="{FF2B5EF4-FFF2-40B4-BE49-F238E27FC236}">
                <a16:creationId xmlns:a16="http://schemas.microsoft.com/office/drawing/2014/main" id="{B80124AC-7C4F-481A-89C4-BD688C698898}"/>
              </a:ext>
            </a:extLst>
          </p:cNvPr>
          <p:cNvSpPr txBox="1"/>
          <p:nvPr/>
        </p:nvSpPr>
        <p:spPr>
          <a:xfrm>
            <a:off x="3976660" y="6530891"/>
            <a:ext cx="460955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dirty="0">
                <a:solidFill>
                  <a:schemeClr val="bg1"/>
                </a:solidFill>
              </a:rPr>
              <a:t>Wu et al., 2020 https://doi.org/10.1038/s41581-020-0262-0</a:t>
            </a:r>
            <a:endParaRPr lang="en-US" sz="800" dirty="0">
              <a:solidFill>
                <a:schemeClr val="bg1"/>
              </a:solidFill>
              <a:cs typeface="Calibri"/>
            </a:endParaRPr>
          </a:p>
        </p:txBody>
      </p:sp>
    </p:spTree>
    <p:extLst>
      <p:ext uri="{BB962C8B-B14F-4D97-AF65-F5344CB8AC3E}">
        <p14:creationId xmlns:p14="http://schemas.microsoft.com/office/powerpoint/2010/main" val="87523640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3ED46C-DA2D-4E5B-8576-4C4D0A313AD4}"/>
              </a:ext>
            </a:extLst>
          </p:cNvPr>
          <p:cNvSpPr>
            <a:spLocks noGrp="1"/>
          </p:cNvSpPr>
          <p:nvPr>
            <p:ph type="title"/>
          </p:nvPr>
        </p:nvSpPr>
        <p:spPr>
          <a:xfrm>
            <a:off x="394554" y="489439"/>
            <a:ext cx="8354891" cy="930447"/>
          </a:xfrm>
        </p:spPr>
        <p:txBody>
          <a:bodyPr vert="horz" lIns="91440" tIns="45720" rIns="91440" bIns="45720" rtlCol="0" anchor="b">
            <a:normAutofit/>
          </a:bodyPr>
          <a:lstStyle/>
          <a:p>
            <a:pPr defTabSz="914400">
              <a:lnSpc>
                <a:spcPct val="90000"/>
              </a:lnSpc>
            </a:pPr>
            <a:r>
              <a:rPr lang="en-US" sz="2900" dirty="0">
                <a:solidFill>
                  <a:schemeClr val="bg1"/>
                </a:solidFill>
              </a:rPr>
              <a:t>Effects of Normalization</a:t>
            </a:r>
            <a:endParaRPr lang="en-US" dirty="0">
              <a:ea typeface="+mj-ea"/>
              <a:cs typeface="+mj-cs"/>
            </a:endParaRPr>
          </a:p>
        </p:txBody>
      </p:sp>
      <p:cxnSp>
        <p:nvCxnSpPr>
          <p:cNvPr id="12" name="Straight Connector 11">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CBFF09F-D85A-44C1-B2D9-234020F9CBC2}"/>
              </a:ext>
            </a:extLst>
          </p:cNvPr>
          <p:cNvGrpSpPr/>
          <p:nvPr/>
        </p:nvGrpSpPr>
        <p:grpSpPr>
          <a:xfrm>
            <a:off x="1613211" y="2897489"/>
            <a:ext cx="5932787" cy="3474328"/>
            <a:chOff x="1301484" y="2359051"/>
            <a:chExt cx="5932787" cy="3474328"/>
          </a:xfrm>
        </p:grpSpPr>
        <p:pic>
          <p:nvPicPr>
            <p:cNvPr id="5" name="Picture 2" descr="A picture containing timeline&#10;&#10;Description automatically generated">
              <a:extLst>
                <a:ext uri="{FF2B5EF4-FFF2-40B4-BE49-F238E27FC236}">
                  <a16:creationId xmlns:a16="http://schemas.microsoft.com/office/drawing/2014/main" id="{A0A228A0-DDB8-4D6E-BD78-1CF2A42B26C3}"/>
                </a:ext>
              </a:extLst>
            </p:cNvPr>
            <p:cNvPicPr>
              <a:picLocks noChangeAspect="1"/>
            </p:cNvPicPr>
            <p:nvPr/>
          </p:nvPicPr>
          <p:blipFill rotWithShape="1">
            <a:blip r:embed="rId3"/>
            <a:srcRect l="2151" t="1096" r="-1971" b="-822"/>
            <a:stretch/>
          </p:blipFill>
          <p:spPr>
            <a:xfrm>
              <a:off x="1909740" y="2359051"/>
              <a:ext cx="5324531" cy="3474328"/>
            </a:xfrm>
            <a:prstGeom prst="rect">
              <a:avLst/>
            </a:prstGeom>
          </p:spPr>
        </p:pic>
        <p:pic>
          <p:nvPicPr>
            <p:cNvPr id="6" name="Picture 6">
              <a:extLst>
                <a:ext uri="{FF2B5EF4-FFF2-40B4-BE49-F238E27FC236}">
                  <a16:creationId xmlns:a16="http://schemas.microsoft.com/office/drawing/2014/main" id="{0D24F7C8-E3AB-4BAB-9EBC-1E65853CE570}"/>
                </a:ext>
              </a:extLst>
            </p:cNvPr>
            <p:cNvPicPr>
              <a:picLocks noChangeAspect="1"/>
            </p:cNvPicPr>
            <p:nvPr/>
          </p:nvPicPr>
          <p:blipFill>
            <a:blip r:embed="rId4"/>
            <a:stretch>
              <a:fillRect/>
            </a:stretch>
          </p:blipFill>
          <p:spPr>
            <a:xfrm>
              <a:off x="1301484" y="2801854"/>
              <a:ext cx="656497" cy="1899623"/>
            </a:xfrm>
            <a:prstGeom prst="rect">
              <a:avLst/>
            </a:prstGeom>
          </p:spPr>
        </p:pic>
      </p:grpSp>
      <p:sp>
        <p:nvSpPr>
          <p:cNvPr id="3" name="TextBox 2">
            <a:extLst>
              <a:ext uri="{FF2B5EF4-FFF2-40B4-BE49-F238E27FC236}">
                <a16:creationId xmlns:a16="http://schemas.microsoft.com/office/drawing/2014/main" id="{F6CFEB6C-FA1E-4668-ABBC-9FA191D8110E}"/>
              </a:ext>
            </a:extLst>
          </p:cNvPr>
          <p:cNvSpPr txBox="1"/>
          <p:nvPr/>
        </p:nvSpPr>
        <p:spPr>
          <a:xfrm>
            <a:off x="2795702" y="6557310"/>
            <a:ext cx="3563534"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Chen et al. Nature Biotech 2020</a:t>
            </a:r>
            <a:endParaRPr lang="en-US" sz="1200" dirty="0">
              <a:cs typeface="Calibri"/>
            </a:endParaRPr>
          </a:p>
        </p:txBody>
      </p:sp>
      <p:sp>
        <p:nvSpPr>
          <p:cNvPr id="4" name="TextBox 3">
            <a:extLst>
              <a:ext uri="{FF2B5EF4-FFF2-40B4-BE49-F238E27FC236}">
                <a16:creationId xmlns:a16="http://schemas.microsoft.com/office/drawing/2014/main" id="{895B5640-C8BF-4965-AFD1-4CFBB2407EA7}"/>
              </a:ext>
            </a:extLst>
          </p:cNvPr>
          <p:cNvSpPr txBox="1"/>
          <p:nvPr/>
        </p:nvSpPr>
        <p:spPr>
          <a:xfrm>
            <a:off x="7559" y="2199094"/>
            <a:ext cx="914777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Silhouette width score quantifies how well two different types of cells are separated from each other. The larger the silhouette width values, the better the performance of the normalization method</a:t>
            </a:r>
            <a:endParaRPr lang="en-US" dirty="0">
              <a:cs typeface="Calibri"/>
            </a:endParaRPr>
          </a:p>
        </p:txBody>
      </p:sp>
    </p:spTree>
    <p:extLst>
      <p:ext uri="{BB962C8B-B14F-4D97-AF65-F5344CB8AC3E}">
        <p14:creationId xmlns:p14="http://schemas.microsoft.com/office/powerpoint/2010/main" val="492925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3ED46C-DA2D-4E5B-8576-4C4D0A313AD4}"/>
              </a:ext>
            </a:extLst>
          </p:cNvPr>
          <p:cNvSpPr>
            <a:spLocks noGrp="1"/>
          </p:cNvSpPr>
          <p:nvPr>
            <p:ph type="title"/>
          </p:nvPr>
        </p:nvSpPr>
        <p:spPr>
          <a:xfrm>
            <a:off x="417399" y="643467"/>
            <a:ext cx="8408193" cy="744836"/>
          </a:xfrm>
        </p:spPr>
        <p:txBody>
          <a:bodyPr vert="horz" lIns="91440" tIns="45720" rIns="91440" bIns="45720" rtlCol="0">
            <a:normAutofit/>
          </a:bodyPr>
          <a:lstStyle/>
          <a:p>
            <a:pPr defTabSz="914400"/>
            <a:r>
              <a:rPr lang="en-US" sz="2800">
                <a:solidFill>
                  <a:schemeClr val="bg1"/>
                </a:solidFill>
              </a:rPr>
              <a:t>Effects of Normalization</a:t>
            </a:r>
            <a:endParaRPr lang="en-US" sz="2800">
              <a:solidFill>
                <a:schemeClr val="bg1"/>
              </a:solidFill>
              <a:ea typeface="+mj-ea"/>
              <a:cs typeface="+mj-cs"/>
            </a:endParaRPr>
          </a:p>
        </p:txBody>
      </p:sp>
      <p:pic>
        <p:nvPicPr>
          <p:cNvPr id="3" name="Picture 3" descr="A picture containing tree, outdoor, red, white&#10;&#10;Description automatically generated">
            <a:extLst>
              <a:ext uri="{FF2B5EF4-FFF2-40B4-BE49-F238E27FC236}">
                <a16:creationId xmlns:a16="http://schemas.microsoft.com/office/drawing/2014/main" id="{FE5021E3-9A9B-4F82-A2B2-15F5CC50C2C6}"/>
              </a:ext>
            </a:extLst>
          </p:cNvPr>
          <p:cNvPicPr>
            <a:picLocks noChangeAspect="1"/>
          </p:cNvPicPr>
          <p:nvPr/>
        </p:nvPicPr>
        <p:blipFill>
          <a:blip r:embed="rId3"/>
          <a:stretch>
            <a:fillRect/>
          </a:stretch>
        </p:blipFill>
        <p:spPr>
          <a:xfrm>
            <a:off x="482600" y="1725392"/>
            <a:ext cx="8178799" cy="4293869"/>
          </a:xfrm>
          <a:prstGeom prst="rect">
            <a:avLst/>
          </a:prstGeom>
        </p:spPr>
      </p:pic>
      <p:sp>
        <p:nvSpPr>
          <p:cNvPr id="4" name="TextBox 3">
            <a:extLst>
              <a:ext uri="{FF2B5EF4-FFF2-40B4-BE49-F238E27FC236}">
                <a16:creationId xmlns:a16="http://schemas.microsoft.com/office/drawing/2014/main" id="{4709BD47-B5F7-47AD-9B3C-4B99021C47C0}"/>
              </a:ext>
            </a:extLst>
          </p:cNvPr>
          <p:cNvSpPr txBox="1"/>
          <p:nvPr/>
        </p:nvSpPr>
        <p:spPr>
          <a:xfrm>
            <a:off x="2795702" y="6557310"/>
            <a:ext cx="3563534"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Chen et al. Nature Biotech 2020</a:t>
            </a:r>
            <a:endParaRPr lang="en-US" sz="1200" dirty="0">
              <a:cs typeface="Calibri"/>
            </a:endParaRPr>
          </a:p>
        </p:txBody>
      </p:sp>
    </p:spTree>
    <p:extLst>
      <p:ext uri="{BB962C8B-B14F-4D97-AF65-F5344CB8AC3E}">
        <p14:creationId xmlns:p14="http://schemas.microsoft.com/office/powerpoint/2010/main" val="502236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Box 1"/>
          <p:cNvSpPr txBox="1"/>
          <p:nvPr/>
        </p:nvSpPr>
        <p:spPr>
          <a:xfrm>
            <a:off x="482601" y="623392"/>
            <a:ext cx="2522980" cy="1607060"/>
          </a:xfrm>
          <a:prstGeom prst="rect">
            <a:avLst/>
          </a:prstGeom>
          <a:noFill/>
          <a:ln w="19050">
            <a:solidFill>
              <a:schemeClr val="tx1"/>
            </a:solidFill>
          </a:ln>
        </p:spPr>
        <p:txBody>
          <a:bodyPr vert="horz" wrap="square" lIns="91440" tIns="45720" rIns="91440" bIns="45720" rtlCol="0" anchor="ctr">
            <a:normAutofit/>
          </a:bodyPr>
          <a:lstStyle/>
          <a:p>
            <a:pPr algn="ctr" defTabSz="914400">
              <a:lnSpc>
                <a:spcPct val="90000"/>
              </a:lnSpc>
              <a:spcBef>
                <a:spcPct val="0"/>
              </a:spcBef>
              <a:spcAft>
                <a:spcPts val="600"/>
              </a:spcAft>
            </a:pPr>
            <a:r>
              <a:rPr lang="en-US" sz="2400" kern="1200" dirty="0">
                <a:latin typeface="+mj-lt"/>
                <a:ea typeface="+mj-ea"/>
                <a:cs typeface="+mj-cs"/>
              </a:rPr>
              <a:t>Z-score scaling for </a:t>
            </a:r>
            <a:r>
              <a:rPr lang="en-US" sz="2400">
                <a:latin typeface="+mj-lt"/>
                <a:ea typeface="+mj-ea"/>
                <a:cs typeface="+mj-cs"/>
              </a:rPr>
              <a:t>comparing between genes</a:t>
            </a:r>
            <a:r>
              <a:rPr lang="en-US" sz="2400" kern="1200">
                <a:latin typeface="+mj-lt"/>
                <a:ea typeface="+mj-ea"/>
                <a:cs typeface="+mj-cs"/>
              </a:rPr>
              <a:t>:</a:t>
            </a:r>
          </a:p>
        </p:txBody>
      </p:sp>
      <p:sp>
        <p:nvSpPr>
          <p:cNvPr id="8" name="TextBox 7"/>
          <p:cNvSpPr txBox="1"/>
          <p:nvPr/>
        </p:nvSpPr>
        <p:spPr>
          <a:xfrm>
            <a:off x="482601" y="2638043"/>
            <a:ext cx="2522980" cy="3415623"/>
          </a:xfrm>
          <a:prstGeom prst="rect">
            <a:avLst/>
          </a:prstGeom>
        </p:spPr>
        <p:txBody>
          <a:bodyPr vert="horz" lIns="91440" tIns="45720" rIns="91440" bIns="45720" rtlCol="0" anchor="t">
            <a:normAutofit fontScale="92500" lnSpcReduction="10000"/>
          </a:bodyPr>
          <a:lstStyle/>
          <a:p>
            <a:pPr indent="-228600" defTabSz="914400">
              <a:lnSpc>
                <a:spcPct val="90000"/>
              </a:lnSpc>
              <a:spcAft>
                <a:spcPts val="600"/>
              </a:spcAft>
              <a:buFont typeface="Arial" panose="020B0604020202020204" pitchFamily="34" charset="0"/>
              <a:buChar char="•"/>
            </a:pPr>
            <a:r>
              <a:rPr lang="en-US" sz="1700" dirty="0"/>
              <a:t>Z-score is the number of standard deviations away from the mean</a:t>
            </a:r>
          </a:p>
          <a:p>
            <a:pPr indent="-228600" defTabSz="914400">
              <a:lnSpc>
                <a:spcPct val="90000"/>
              </a:lnSpc>
              <a:spcAft>
                <a:spcPts val="600"/>
              </a:spcAft>
              <a:buFont typeface="Arial" panose="020B0604020202020204" pitchFamily="34" charset="0"/>
              <a:buChar char="•"/>
            </a:pPr>
            <a:r>
              <a:rPr lang="en-US" sz="1700" dirty="0"/>
              <a:t>Purpose is to scale expression of each gene relative to all the cells</a:t>
            </a:r>
            <a:endParaRPr lang="en-US" sz="1700" dirty="0">
              <a:cs typeface="Calibri"/>
            </a:endParaRPr>
          </a:p>
          <a:p>
            <a:pPr indent="-228600" defTabSz="914400">
              <a:lnSpc>
                <a:spcPct val="90000"/>
              </a:lnSpc>
              <a:spcAft>
                <a:spcPts val="600"/>
              </a:spcAft>
              <a:buFont typeface="Arial" panose="020B0604020202020204" pitchFamily="34" charset="0"/>
              <a:buChar char="•"/>
            </a:pPr>
            <a:r>
              <a:rPr lang="en-US" sz="1700" dirty="0">
                <a:ea typeface="+mn-lt"/>
                <a:cs typeface="+mn-lt"/>
              </a:rPr>
              <a:t>The preference between the two choices revolves around whether all genes should be weighted equally for downstream analysis, or whether the magnitude of expression of a gene is an informative proxy for the importance of the gene.</a:t>
            </a:r>
            <a:endParaRPr lang="en-US" sz="1700" dirty="0">
              <a:cs typeface="Calibri"/>
            </a:endParaRPr>
          </a:p>
          <a:p>
            <a:pPr indent="-228600" defTabSz="914400">
              <a:lnSpc>
                <a:spcPct val="90000"/>
              </a:lnSpc>
              <a:spcAft>
                <a:spcPts val="600"/>
              </a:spcAft>
              <a:buFont typeface="Arial" panose="020B0604020202020204" pitchFamily="34" charset="0"/>
              <a:buChar char="•"/>
            </a:pPr>
            <a:endParaRPr lang="en-US" sz="1700"/>
          </a:p>
          <a:p>
            <a:pPr indent="-228600" defTabSz="914400">
              <a:lnSpc>
                <a:spcPct val="90000"/>
              </a:lnSpc>
              <a:spcAft>
                <a:spcPts val="600"/>
              </a:spcAft>
              <a:buFont typeface="Arial" panose="020B0604020202020204" pitchFamily="34" charset="0"/>
              <a:buChar char="•"/>
            </a:pPr>
            <a:endParaRPr lang="en-US" sz="1700">
              <a:cs typeface="Calibri"/>
            </a:endParaRPr>
          </a:p>
        </p:txBody>
      </p:sp>
      <p:pic>
        <p:nvPicPr>
          <p:cNvPr id="7" name="Picture 6"/>
          <p:cNvPicPr>
            <a:picLocks noChangeAspect="1"/>
          </p:cNvPicPr>
          <p:nvPr/>
        </p:nvPicPr>
        <p:blipFill>
          <a:blip r:embed="rId3"/>
          <a:stretch>
            <a:fillRect/>
          </a:stretch>
        </p:blipFill>
        <p:spPr>
          <a:xfrm>
            <a:off x="3973322" y="1519243"/>
            <a:ext cx="4688077" cy="3658647"/>
          </a:xfrm>
          <a:prstGeom prst="rect">
            <a:avLst/>
          </a:prstGeom>
        </p:spPr>
      </p:pic>
    </p:spTree>
    <p:extLst>
      <p:ext uri="{BB962C8B-B14F-4D97-AF65-F5344CB8AC3E}">
        <p14:creationId xmlns:p14="http://schemas.microsoft.com/office/powerpoint/2010/main" val="72105308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social media post&#10;&#10;Description generated with very high confidence">
            <a:extLst>
              <a:ext uri="{FF2B5EF4-FFF2-40B4-BE49-F238E27FC236}">
                <a16:creationId xmlns:a16="http://schemas.microsoft.com/office/drawing/2014/main" id="{34FFE266-CF53-41D3-A0C5-810AB925BF47}"/>
              </a:ext>
            </a:extLst>
          </p:cNvPr>
          <p:cNvPicPr>
            <a:picLocks noChangeAspect="1"/>
          </p:cNvPicPr>
          <p:nvPr/>
        </p:nvPicPr>
        <p:blipFill>
          <a:blip r:embed="rId3"/>
          <a:stretch>
            <a:fillRect/>
          </a:stretch>
        </p:blipFill>
        <p:spPr>
          <a:xfrm>
            <a:off x="2387841" y="1218386"/>
            <a:ext cx="4433323" cy="5147115"/>
          </a:xfrm>
          <a:prstGeom prst="rect">
            <a:avLst/>
          </a:prstGeom>
        </p:spPr>
      </p:pic>
      <p:pic>
        <p:nvPicPr>
          <p:cNvPr id="4" name="Picture 4" descr="A drawing of a person&#10;&#10;Description generated with high confidence">
            <a:extLst>
              <a:ext uri="{FF2B5EF4-FFF2-40B4-BE49-F238E27FC236}">
                <a16:creationId xmlns:a16="http://schemas.microsoft.com/office/drawing/2014/main" id="{BFAF4159-C1F0-4831-86E7-3FB568236D5C}"/>
              </a:ext>
            </a:extLst>
          </p:cNvPr>
          <p:cNvPicPr>
            <a:picLocks noChangeAspect="1"/>
          </p:cNvPicPr>
          <p:nvPr/>
        </p:nvPicPr>
        <p:blipFill>
          <a:blip r:embed="rId4"/>
          <a:stretch>
            <a:fillRect/>
          </a:stretch>
        </p:blipFill>
        <p:spPr>
          <a:xfrm>
            <a:off x="3232902" y="429026"/>
            <a:ext cx="2743200" cy="756234"/>
          </a:xfrm>
          <a:prstGeom prst="rect">
            <a:avLst/>
          </a:prstGeom>
        </p:spPr>
      </p:pic>
    </p:spTree>
    <p:extLst>
      <p:ext uri="{BB962C8B-B14F-4D97-AF65-F5344CB8AC3E}">
        <p14:creationId xmlns:p14="http://schemas.microsoft.com/office/powerpoint/2010/main" val="3902889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BB3662D-D7CB-4CFB-8A43-4F7C1AD360BA}"/>
              </a:ext>
            </a:extLst>
          </p:cNvPr>
          <p:cNvSpPr>
            <a:spLocks noGrp="1"/>
          </p:cNvSpPr>
          <p:nvPr>
            <p:ph type="title"/>
          </p:nvPr>
        </p:nvSpPr>
        <p:spPr>
          <a:xfrm>
            <a:off x="482601" y="623392"/>
            <a:ext cx="2522980" cy="1607060"/>
          </a:xfrm>
          <a:noFill/>
          <a:ln w="19050">
            <a:solidFill>
              <a:schemeClr val="tx1"/>
            </a:solidFill>
          </a:ln>
        </p:spPr>
        <p:txBody>
          <a:bodyPr wrap="square" anchor="ctr">
            <a:normAutofit/>
          </a:bodyPr>
          <a:lstStyle/>
          <a:p>
            <a:r>
              <a:rPr lang="en-US" sz="2400">
                <a:cs typeface="Calibri"/>
              </a:rPr>
              <a:t>Data Correction and Integration</a:t>
            </a:r>
            <a:endParaRPr lang="en-US" sz="2400"/>
          </a:p>
        </p:txBody>
      </p:sp>
      <p:sp>
        <p:nvSpPr>
          <p:cNvPr id="3" name="Content Placeholder 2">
            <a:extLst>
              <a:ext uri="{FF2B5EF4-FFF2-40B4-BE49-F238E27FC236}">
                <a16:creationId xmlns:a16="http://schemas.microsoft.com/office/drawing/2014/main" id="{2B9BFD59-CECD-41A6-88CF-3362BC37F1D7}"/>
              </a:ext>
            </a:extLst>
          </p:cNvPr>
          <p:cNvSpPr>
            <a:spLocks noGrp="1"/>
          </p:cNvSpPr>
          <p:nvPr>
            <p:ph idx="1"/>
          </p:nvPr>
        </p:nvSpPr>
        <p:spPr>
          <a:xfrm>
            <a:off x="482601" y="2638043"/>
            <a:ext cx="2522980" cy="3415623"/>
          </a:xfrm>
        </p:spPr>
        <p:txBody>
          <a:bodyPr vert="horz" lIns="91440" tIns="45720" rIns="91440" bIns="45720" rtlCol="0" anchor="t">
            <a:normAutofit fontScale="92500" lnSpcReduction="20000"/>
          </a:bodyPr>
          <a:lstStyle/>
          <a:p>
            <a:r>
              <a:rPr lang="en-US" sz="1700">
                <a:cs typeface="Calibri"/>
              </a:rPr>
              <a:t>Correct for biological (e.g. cell cycle) covariates – </a:t>
            </a:r>
            <a:r>
              <a:rPr lang="en-US" sz="1700" i="1">
                <a:cs typeface="Calibri"/>
              </a:rPr>
              <a:t>warning: </a:t>
            </a:r>
            <a:r>
              <a:rPr lang="en-US" sz="1700" i="1">
                <a:ea typeface="+mn-lt"/>
                <a:cs typeface="+mn-lt"/>
              </a:rPr>
              <a:t>Regress out biological covariates only for trajectory inference and if other biological processes of interest are not masked by the regressed out biological covariate</a:t>
            </a:r>
            <a:endParaRPr lang="en-US" sz="1700" i="1">
              <a:cs typeface="Calibri"/>
            </a:endParaRPr>
          </a:p>
          <a:p>
            <a:r>
              <a:rPr lang="en-US" sz="1700">
                <a:cs typeface="Calibri"/>
              </a:rPr>
              <a:t>Correct for technical covariates (e.g. batch effects – data integration)</a:t>
            </a:r>
          </a:p>
        </p:txBody>
      </p:sp>
      <p:pic>
        <p:nvPicPr>
          <p:cNvPr id="4" name="Picture 4" descr="A close up of a map&#10;&#10;Description generated with high confidence">
            <a:extLst>
              <a:ext uri="{FF2B5EF4-FFF2-40B4-BE49-F238E27FC236}">
                <a16:creationId xmlns:a16="http://schemas.microsoft.com/office/drawing/2014/main" id="{834F9FF2-7580-405A-999A-006E2C5F7E6F}"/>
              </a:ext>
            </a:extLst>
          </p:cNvPr>
          <p:cNvPicPr>
            <a:picLocks noChangeAspect="1"/>
          </p:cNvPicPr>
          <p:nvPr/>
        </p:nvPicPr>
        <p:blipFill>
          <a:blip r:embed="rId3"/>
          <a:stretch>
            <a:fillRect/>
          </a:stretch>
        </p:blipFill>
        <p:spPr>
          <a:xfrm>
            <a:off x="3749586" y="2135527"/>
            <a:ext cx="5184187" cy="2678997"/>
          </a:xfrm>
          <a:prstGeom prst="rect">
            <a:avLst/>
          </a:prstGeom>
        </p:spPr>
      </p:pic>
    </p:spTree>
    <p:extLst>
      <p:ext uri="{BB962C8B-B14F-4D97-AF65-F5344CB8AC3E}">
        <p14:creationId xmlns:p14="http://schemas.microsoft.com/office/powerpoint/2010/main" val="423178889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9B3BF-75AF-4098-9633-DC0F08798B29}"/>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pPr>
            <a:r>
              <a:rPr lang="en-US" sz="2800" dirty="0">
                <a:solidFill>
                  <a:schemeClr val="bg1"/>
                </a:solidFill>
                <a:cs typeface="Calibri"/>
              </a:rPr>
              <a:t>Batch Effect Comparison</a:t>
            </a:r>
            <a:endParaRPr lang="en-US" sz="2800" kern="1200" dirty="0">
              <a:solidFill>
                <a:schemeClr val="bg1"/>
              </a:solidFill>
              <a:latin typeface="+mj-lt"/>
              <a:ea typeface="+mj-ea"/>
              <a:cs typeface="+mj-cs"/>
            </a:endParaRPr>
          </a:p>
        </p:txBody>
      </p:sp>
      <p:pic>
        <p:nvPicPr>
          <p:cNvPr id="4" name="Picture 4" descr="A picture containing calendar&#10;&#10;Description automatically generated">
            <a:extLst>
              <a:ext uri="{FF2B5EF4-FFF2-40B4-BE49-F238E27FC236}">
                <a16:creationId xmlns:a16="http://schemas.microsoft.com/office/drawing/2014/main" id="{600B47BA-C6D2-4D77-9E02-DA389B400FCF}"/>
              </a:ext>
            </a:extLst>
          </p:cNvPr>
          <p:cNvPicPr>
            <a:picLocks noGrp="1" noChangeAspect="1"/>
          </p:cNvPicPr>
          <p:nvPr>
            <p:ph idx="1"/>
          </p:nvPr>
        </p:nvPicPr>
        <p:blipFill>
          <a:blip r:embed="rId2"/>
          <a:stretch>
            <a:fillRect/>
          </a:stretch>
        </p:blipFill>
        <p:spPr>
          <a:xfrm>
            <a:off x="1244359" y="2156987"/>
            <a:ext cx="6371894" cy="3808530"/>
          </a:xfrm>
          <a:prstGeom prst="rect">
            <a:avLst/>
          </a:prstGeom>
        </p:spPr>
      </p:pic>
      <p:pic>
        <p:nvPicPr>
          <p:cNvPr id="5" name="Picture 5" descr="Chart, bubble chart&#10;&#10;Description automatically generated">
            <a:extLst>
              <a:ext uri="{FF2B5EF4-FFF2-40B4-BE49-F238E27FC236}">
                <a16:creationId xmlns:a16="http://schemas.microsoft.com/office/drawing/2014/main" id="{CB6073DC-B370-4114-9FBA-836FE14F729D}"/>
              </a:ext>
            </a:extLst>
          </p:cNvPr>
          <p:cNvPicPr>
            <a:picLocks noChangeAspect="1"/>
          </p:cNvPicPr>
          <p:nvPr/>
        </p:nvPicPr>
        <p:blipFill>
          <a:blip r:embed="rId3"/>
          <a:stretch>
            <a:fillRect/>
          </a:stretch>
        </p:blipFill>
        <p:spPr>
          <a:xfrm>
            <a:off x="114300" y="2788541"/>
            <a:ext cx="1131666" cy="2263330"/>
          </a:xfrm>
          <a:prstGeom prst="rect">
            <a:avLst/>
          </a:prstGeom>
        </p:spPr>
      </p:pic>
      <p:pic>
        <p:nvPicPr>
          <p:cNvPr id="6" name="Picture 6" descr="Chart&#10;&#10;Description automatically generated">
            <a:extLst>
              <a:ext uri="{FF2B5EF4-FFF2-40B4-BE49-F238E27FC236}">
                <a16:creationId xmlns:a16="http://schemas.microsoft.com/office/drawing/2014/main" id="{686B3B43-2A21-41E3-9B81-203605A5695D}"/>
              </a:ext>
            </a:extLst>
          </p:cNvPr>
          <p:cNvPicPr>
            <a:picLocks noChangeAspect="1"/>
          </p:cNvPicPr>
          <p:nvPr/>
        </p:nvPicPr>
        <p:blipFill>
          <a:blip r:embed="rId4"/>
          <a:stretch>
            <a:fillRect/>
          </a:stretch>
        </p:blipFill>
        <p:spPr>
          <a:xfrm>
            <a:off x="7667165" y="2788541"/>
            <a:ext cx="1385587" cy="2263330"/>
          </a:xfrm>
          <a:prstGeom prst="rect">
            <a:avLst/>
          </a:prstGeom>
        </p:spPr>
      </p:pic>
      <p:sp>
        <p:nvSpPr>
          <p:cNvPr id="7" name="TextBox 6">
            <a:extLst>
              <a:ext uri="{FF2B5EF4-FFF2-40B4-BE49-F238E27FC236}">
                <a16:creationId xmlns:a16="http://schemas.microsoft.com/office/drawing/2014/main" id="{30EB9143-D15D-44C5-A63A-4FDE3971CC2D}"/>
              </a:ext>
            </a:extLst>
          </p:cNvPr>
          <p:cNvSpPr txBox="1"/>
          <p:nvPr/>
        </p:nvSpPr>
        <p:spPr>
          <a:xfrm>
            <a:off x="45341" y="5146334"/>
            <a:ext cx="120345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dirty="0" err="1"/>
              <a:t>Clusterability</a:t>
            </a:r>
            <a:r>
              <a:rPr lang="en-US" sz="1400" i="1" dirty="0"/>
              <a:t> - ability to separate different cell types from each other</a:t>
            </a:r>
            <a:endParaRPr lang="en-US" sz="1400" i="1" dirty="0">
              <a:cs typeface="Calibri"/>
            </a:endParaRPr>
          </a:p>
        </p:txBody>
      </p:sp>
      <p:sp>
        <p:nvSpPr>
          <p:cNvPr id="10" name="TextBox 9">
            <a:extLst>
              <a:ext uri="{FF2B5EF4-FFF2-40B4-BE49-F238E27FC236}">
                <a16:creationId xmlns:a16="http://schemas.microsoft.com/office/drawing/2014/main" id="{E21900FE-E455-431A-A96D-8F9E8636F0A1}"/>
              </a:ext>
            </a:extLst>
          </p:cNvPr>
          <p:cNvSpPr txBox="1"/>
          <p:nvPr/>
        </p:nvSpPr>
        <p:spPr>
          <a:xfrm>
            <a:off x="7668491" y="5146334"/>
            <a:ext cx="138293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dirty="0"/>
              <a:t>Mixability - ability to group similar cells to-</a:t>
            </a:r>
            <a:r>
              <a:rPr lang="en-US" sz="1400" i="1" dirty="0" err="1"/>
              <a:t>gether</a:t>
            </a:r>
            <a:r>
              <a:rPr lang="en-US" sz="1400" i="1" dirty="0"/>
              <a:t> across datasets</a:t>
            </a:r>
            <a:endParaRPr lang="en-US" sz="1400" i="1">
              <a:cs typeface="Calibri"/>
            </a:endParaRPr>
          </a:p>
        </p:txBody>
      </p:sp>
      <p:sp>
        <p:nvSpPr>
          <p:cNvPr id="8" name="TextBox 7">
            <a:extLst>
              <a:ext uri="{FF2B5EF4-FFF2-40B4-BE49-F238E27FC236}">
                <a16:creationId xmlns:a16="http://schemas.microsoft.com/office/drawing/2014/main" id="{B596DB6F-94C0-46A6-9721-AAA78D8F904E}"/>
              </a:ext>
            </a:extLst>
          </p:cNvPr>
          <p:cNvSpPr txBox="1"/>
          <p:nvPr/>
        </p:nvSpPr>
        <p:spPr>
          <a:xfrm>
            <a:off x="2795702" y="6557310"/>
            <a:ext cx="3563534"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Chen et al. Nature Biotech 2020</a:t>
            </a:r>
            <a:endParaRPr lang="en-US" sz="1200" dirty="0">
              <a:cs typeface="Calibri"/>
            </a:endParaRPr>
          </a:p>
        </p:txBody>
      </p:sp>
    </p:spTree>
    <p:extLst>
      <p:ext uri="{BB962C8B-B14F-4D97-AF65-F5344CB8AC3E}">
        <p14:creationId xmlns:p14="http://schemas.microsoft.com/office/powerpoint/2010/main" val="3046397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7661" y="280374"/>
            <a:ext cx="8579095"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3ED46C-DA2D-4E5B-8576-4C4D0A313AD4}"/>
              </a:ext>
            </a:extLst>
          </p:cNvPr>
          <p:cNvSpPr>
            <a:spLocks noGrp="1"/>
          </p:cNvSpPr>
          <p:nvPr>
            <p:ph type="title"/>
          </p:nvPr>
        </p:nvSpPr>
        <p:spPr>
          <a:xfrm>
            <a:off x="409763" y="433545"/>
            <a:ext cx="8354890" cy="930447"/>
          </a:xfrm>
        </p:spPr>
        <p:txBody>
          <a:bodyPr vert="horz" lIns="91440" tIns="45720" rIns="91440" bIns="45720" rtlCol="0" anchor="b">
            <a:normAutofit/>
          </a:bodyPr>
          <a:lstStyle/>
          <a:p>
            <a:pPr defTabSz="914400">
              <a:lnSpc>
                <a:spcPct val="90000"/>
              </a:lnSpc>
            </a:pPr>
            <a:r>
              <a:rPr lang="en-US" sz="2900">
                <a:solidFill>
                  <a:srgbClr val="FFFFFF"/>
                </a:solidFill>
              </a:rPr>
              <a:t>Regressing out mitochondrial genes does not seem to help downstream clustering</a:t>
            </a:r>
          </a:p>
        </p:txBody>
      </p:sp>
      <p:cxnSp>
        <p:nvCxnSpPr>
          <p:cNvPr id="35" name="Straight Connector 3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2558" y="1522292"/>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descr="Chart, scatter chart&#10;&#10;Description automatically generated">
            <a:extLst>
              <a:ext uri="{FF2B5EF4-FFF2-40B4-BE49-F238E27FC236}">
                <a16:creationId xmlns:a16="http://schemas.microsoft.com/office/drawing/2014/main" id="{D5DA9601-306C-4681-8EB0-4D36A9D5C890}"/>
              </a:ext>
            </a:extLst>
          </p:cNvPr>
          <p:cNvPicPr>
            <a:picLocks noChangeAspect="1"/>
          </p:cNvPicPr>
          <p:nvPr/>
        </p:nvPicPr>
        <p:blipFill>
          <a:blip r:embed="rId3"/>
          <a:stretch>
            <a:fillRect/>
          </a:stretch>
        </p:blipFill>
        <p:spPr>
          <a:xfrm>
            <a:off x="248675" y="3039493"/>
            <a:ext cx="4091938" cy="2772287"/>
          </a:xfrm>
          <a:prstGeom prst="rect">
            <a:avLst/>
          </a:prstGeom>
        </p:spPr>
      </p:pic>
      <p:cxnSp>
        <p:nvCxnSpPr>
          <p:cNvPr id="37" name="Straight Connector 3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8720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5" descr="Chart, scatter chart&#10;&#10;Description automatically generated">
            <a:extLst>
              <a:ext uri="{FF2B5EF4-FFF2-40B4-BE49-F238E27FC236}">
                <a16:creationId xmlns:a16="http://schemas.microsoft.com/office/drawing/2014/main" id="{382C539C-D175-48D7-8B2D-41EBC9FE2873}"/>
              </a:ext>
            </a:extLst>
          </p:cNvPr>
          <p:cNvPicPr>
            <a:picLocks noChangeAspect="1"/>
          </p:cNvPicPr>
          <p:nvPr/>
        </p:nvPicPr>
        <p:blipFill>
          <a:blip r:embed="rId4"/>
          <a:stretch>
            <a:fillRect/>
          </a:stretch>
        </p:blipFill>
        <p:spPr>
          <a:xfrm>
            <a:off x="4833804" y="3054838"/>
            <a:ext cx="4091938" cy="2741597"/>
          </a:xfrm>
          <a:prstGeom prst="rect">
            <a:avLst/>
          </a:prstGeom>
        </p:spPr>
      </p:pic>
      <p:sp>
        <p:nvSpPr>
          <p:cNvPr id="6" name="TextBox 5">
            <a:extLst>
              <a:ext uri="{FF2B5EF4-FFF2-40B4-BE49-F238E27FC236}">
                <a16:creationId xmlns:a16="http://schemas.microsoft.com/office/drawing/2014/main" id="{4F19DC33-607B-4701-BEBC-18725FBD6CE3}"/>
              </a:ext>
            </a:extLst>
          </p:cNvPr>
          <p:cNvSpPr txBox="1"/>
          <p:nvPr/>
        </p:nvSpPr>
        <p:spPr>
          <a:xfrm>
            <a:off x="2795702" y="6557310"/>
            <a:ext cx="3563534"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Chen et al. Nature Biotech 2020</a:t>
            </a:r>
            <a:endParaRPr lang="en-US" sz="1200" dirty="0">
              <a:cs typeface="Calibri"/>
            </a:endParaRPr>
          </a:p>
        </p:txBody>
      </p:sp>
    </p:spTree>
    <p:extLst>
      <p:ext uri="{BB962C8B-B14F-4D97-AF65-F5344CB8AC3E}">
        <p14:creationId xmlns:p14="http://schemas.microsoft.com/office/powerpoint/2010/main" val="86411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CB8A4C-8A61-4D19-9C08-16F32F2E93BB}"/>
              </a:ext>
            </a:extLst>
          </p:cNvPr>
          <p:cNvSpPr>
            <a:spLocks noGrp="1"/>
          </p:cNvSpPr>
          <p:nvPr>
            <p:ph type="title"/>
          </p:nvPr>
        </p:nvSpPr>
        <p:spPr>
          <a:xfrm>
            <a:off x="417399" y="643467"/>
            <a:ext cx="8408193" cy="744836"/>
          </a:xfrm>
        </p:spPr>
        <p:txBody>
          <a:bodyPr>
            <a:normAutofit fontScale="90000"/>
          </a:bodyPr>
          <a:lstStyle/>
          <a:p>
            <a:r>
              <a:rPr lang="en-US" sz="2800" dirty="0">
                <a:solidFill>
                  <a:schemeClr val="bg1"/>
                </a:solidFill>
                <a:ea typeface="+mj-lt"/>
                <a:cs typeface="+mj-lt"/>
              </a:rPr>
              <a:t>Chen et al. Nature Biotech 2020 – best practices summary</a:t>
            </a:r>
          </a:p>
        </p:txBody>
      </p:sp>
      <p:pic>
        <p:nvPicPr>
          <p:cNvPr id="3" name="Picture 3">
            <a:extLst>
              <a:ext uri="{FF2B5EF4-FFF2-40B4-BE49-F238E27FC236}">
                <a16:creationId xmlns:a16="http://schemas.microsoft.com/office/drawing/2014/main" id="{4CF379A6-3050-4CC6-A427-23A8D52B10B0}"/>
              </a:ext>
            </a:extLst>
          </p:cNvPr>
          <p:cNvPicPr>
            <a:picLocks noChangeAspect="1"/>
          </p:cNvPicPr>
          <p:nvPr/>
        </p:nvPicPr>
        <p:blipFill>
          <a:blip r:embed="rId2"/>
          <a:stretch>
            <a:fillRect/>
          </a:stretch>
        </p:blipFill>
        <p:spPr>
          <a:xfrm>
            <a:off x="1165643" y="1675227"/>
            <a:ext cx="6812712" cy="4394199"/>
          </a:xfrm>
          <a:prstGeom prst="rect">
            <a:avLst/>
          </a:prstGeom>
        </p:spPr>
      </p:pic>
    </p:spTree>
    <p:extLst>
      <p:ext uri="{BB962C8B-B14F-4D97-AF65-F5344CB8AC3E}">
        <p14:creationId xmlns:p14="http://schemas.microsoft.com/office/powerpoint/2010/main" val="3358561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D3479-C738-4708-B542-AB06431D416D}"/>
              </a:ext>
            </a:extLst>
          </p:cNvPr>
          <p:cNvSpPr>
            <a:spLocks noGrp="1"/>
          </p:cNvSpPr>
          <p:nvPr>
            <p:ph type="title"/>
          </p:nvPr>
        </p:nvSpPr>
        <p:spPr>
          <a:xfrm>
            <a:off x="457200" y="274638"/>
            <a:ext cx="8354048" cy="1143000"/>
          </a:xfrm>
        </p:spPr>
        <p:txBody>
          <a:bodyPr>
            <a:normAutofit fontScale="90000"/>
          </a:bodyPr>
          <a:lstStyle/>
          <a:p>
            <a:r>
              <a:rPr lang="en-US" dirty="0">
                <a:cs typeface="Calibri"/>
              </a:rPr>
              <a:t>Typical Single-cell RNA-seq Analysis Workflow</a:t>
            </a:r>
            <a:endParaRPr lang="en-US" dirty="0"/>
          </a:p>
        </p:txBody>
      </p:sp>
      <p:pic>
        <p:nvPicPr>
          <p:cNvPr id="4" name="Picture 4" descr="A screenshot of a cell phone&#10;&#10;Description generated with very high confidence">
            <a:extLst>
              <a:ext uri="{FF2B5EF4-FFF2-40B4-BE49-F238E27FC236}">
                <a16:creationId xmlns:a16="http://schemas.microsoft.com/office/drawing/2014/main" id="{BB8848D5-192E-4011-AD33-3C49AE6231FC}"/>
              </a:ext>
            </a:extLst>
          </p:cNvPr>
          <p:cNvPicPr>
            <a:picLocks noGrp="1" noChangeAspect="1"/>
          </p:cNvPicPr>
          <p:nvPr>
            <p:ph idx="1"/>
          </p:nvPr>
        </p:nvPicPr>
        <p:blipFill>
          <a:blip r:embed="rId2"/>
          <a:stretch>
            <a:fillRect/>
          </a:stretch>
        </p:blipFill>
        <p:spPr>
          <a:xfrm>
            <a:off x="5146909" y="1864412"/>
            <a:ext cx="3663417" cy="4537449"/>
          </a:xfrm>
        </p:spPr>
      </p:pic>
      <p:sp>
        <p:nvSpPr>
          <p:cNvPr id="7" name="TextBox 6">
            <a:extLst>
              <a:ext uri="{FF2B5EF4-FFF2-40B4-BE49-F238E27FC236}">
                <a16:creationId xmlns:a16="http://schemas.microsoft.com/office/drawing/2014/main" id="{12278E76-B184-400C-8F67-D0F45F3A70AD}"/>
              </a:ext>
            </a:extLst>
          </p:cNvPr>
          <p:cNvSpPr txBox="1"/>
          <p:nvPr/>
        </p:nvSpPr>
        <p:spPr>
          <a:xfrm>
            <a:off x="378703" y="1477332"/>
            <a:ext cx="4696064" cy="54014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dirty="0">
                <a:cs typeface="Arial"/>
              </a:rPr>
              <a:t>Workflow:​</a:t>
            </a:r>
          </a:p>
          <a:p>
            <a:pPr lvl="1">
              <a:buChar char="•"/>
            </a:pPr>
            <a:r>
              <a:rPr lang="en-US" sz="1500" dirty="0">
                <a:cs typeface="Arial"/>
              </a:rPr>
              <a:t> Filter for good cells and detected genes (arbitrary cutoffs)​</a:t>
            </a:r>
          </a:p>
          <a:p>
            <a:pPr lvl="1">
              <a:buChar char="•"/>
            </a:pPr>
            <a:r>
              <a:rPr lang="en-US" sz="1500" dirty="0">
                <a:cs typeface="Arial"/>
              </a:rPr>
              <a:t> Normalize/Scale Data</a:t>
            </a:r>
          </a:p>
          <a:p>
            <a:pPr lvl="1">
              <a:buChar char="•"/>
            </a:pPr>
            <a:r>
              <a:rPr lang="en-US" sz="1500" dirty="0">
                <a:cs typeface="Arial"/>
              </a:rPr>
              <a:t> Remove unwanted sources of variation (batch/cell cycle)</a:t>
            </a:r>
          </a:p>
          <a:p>
            <a:pPr lvl="1">
              <a:buChar char="•"/>
            </a:pPr>
            <a:r>
              <a:rPr lang="en-US" sz="1500" dirty="0">
                <a:cs typeface="Arial"/>
              </a:rPr>
              <a:t> Feature selection, dimensionality reduction and visualization</a:t>
            </a:r>
          </a:p>
          <a:p>
            <a:pPr lvl="1">
              <a:buChar char="•"/>
            </a:pPr>
            <a:r>
              <a:rPr lang="en-US" sz="1500" dirty="0">
                <a:cs typeface="Arial"/>
              </a:rPr>
              <a:t> Feature selection (highly variable genes)</a:t>
            </a:r>
          </a:p>
          <a:p>
            <a:pPr lvl="1">
              <a:buFont typeface="Arial"/>
              <a:buChar char="•"/>
            </a:pPr>
            <a:r>
              <a:rPr lang="en-US" sz="1500" dirty="0">
                <a:cs typeface="Arial"/>
              </a:rPr>
              <a:t> Dimensionality Reduction – summarization (describe data in as few dimensions as possible for downstream)</a:t>
            </a:r>
          </a:p>
          <a:p>
            <a:pPr lvl="1">
              <a:buFont typeface="Arial"/>
              <a:buChar char="•"/>
            </a:pPr>
            <a:r>
              <a:rPr lang="en-US" sz="1500" dirty="0">
                <a:cs typeface="Arial"/>
              </a:rPr>
              <a:t> </a:t>
            </a:r>
            <a:r>
              <a:rPr lang="en-US" sz="1500" dirty="0">
                <a:ea typeface="+mn-lt"/>
                <a:cs typeface="+mn-lt"/>
              </a:rPr>
              <a:t>Dimensionality Reduction – visualization (describe data in 2D or 3D)</a:t>
            </a:r>
          </a:p>
          <a:p>
            <a:pPr lvl="1">
              <a:buFont typeface="Arial"/>
              <a:buChar char="•"/>
            </a:pPr>
            <a:r>
              <a:rPr lang="en-US" sz="1500" dirty="0">
                <a:ea typeface="+mn-lt"/>
                <a:cs typeface="+mn-lt"/>
              </a:rPr>
              <a:t> Clustering (grouping cells based on expression profiles)</a:t>
            </a:r>
          </a:p>
          <a:p>
            <a:pPr lvl="1">
              <a:buChar char="•"/>
            </a:pPr>
            <a:r>
              <a:rPr lang="en-US" sz="1500" dirty="0">
                <a:cs typeface="Arial"/>
              </a:rPr>
              <a:t> Define Cell-Type specific signatures​ through cluster annotation.</a:t>
            </a:r>
          </a:p>
          <a:p>
            <a:pPr lvl="1">
              <a:buChar char="•"/>
            </a:pPr>
            <a:r>
              <a:rPr lang="en-US" sz="1500" dirty="0">
                <a:cs typeface="Arial"/>
              </a:rPr>
              <a:t> Trajectory analysis (transitions between cell identities)</a:t>
            </a:r>
          </a:p>
          <a:p>
            <a:pPr lvl="1">
              <a:buChar char="•"/>
            </a:pPr>
            <a:r>
              <a:rPr lang="en-US" sz="1500" dirty="0">
                <a:cs typeface="Arial"/>
              </a:rPr>
              <a:t> Unification between clustering and trajectory inference - (partition-based graph abstraction - PAGA)</a:t>
            </a:r>
          </a:p>
        </p:txBody>
      </p:sp>
      <p:sp>
        <p:nvSpPr>
          <p:cNvPr id="3" name="Arrow: Down 2">
            <a:extLst>
              <a:ext uri="{FF2B5EF4-FFF2-40B4-BE49-F238E27FC236}">
                <a16:creationId xmlns:a16="http://schemas.microsoft.com/office/drawing/2014/main" id="{26527B30-9CC4-4895-B2EB-28C525C3A0E9}"/>
              </a:ext>
            </a:extLst>
          </p:cNvPr>
          <p:cNvSpPr/>
          <p:nvPr/>
        </p:nvSpPr>
        <p:spPr>
          <a:xfrm>
            <a:off x="135535" y="3686052"/>
            <a:ext cx="484631" cy="97840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860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9144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3ED46C-DA2D-4E5B-8576-4C4D0A313AD4}"/>
              </a:ext>
            </a:extLst>
          </p:cNvPr>
          <p:cNvSpPr>
            <a:spLocks noGrp="1"/>
          </p:cNvSpPr>
          <p:nvPr>
            <p:ph type="title"/>
          </p:nvPr>
        </p:nvSpPr>
        <p:spPr>
          <a:xfrm>
            <a:off x="394554" y="489439"/>
            <a:ext cx="8354891" cy="930447"/>
          </a:xfrm>
        </p:spPr>
        <p:txBody>
          <a:bodyPr vert="horz" lIns="91440" tIns="45720" rIns="91440" bIns="45720" rtlCol="0" anchor="b">
            <a:normAutofit fontScale="90000"/>
          </a:bodyPr>
          <a:lstStyle/>
          <a:p>
            <a:pPr defTabSz="914400">
              <a:lnSpc>
                <a:spcPct val="90000"/>
              </a:lnSpc>
            </a:pPr>
            <a:r>
              <a:rPr lang="en-US" sz="2900">
                <a:solidFill>
                  <a:schemeClr val="bg1"/>
                </a:solidFill>
              </a:rPr>
              <a:t>Feature Selection: Filter</a:t>
            </a:r>
            <a:r>
              <a:rPr lang="en-US" sz="2900" kern="1200">
                <a:solidFill>
                  <a:schemeClr val="bg1"/>
                </a:solidFill>
                <a:latin typeface="+mj-lt"/>
                <a:ea typeface="+mj-ea"/>
                <a:cs typeface="+mj-cs"/>
              </a:rPr>
              <a:t> for variable genes to control the relationship between variability and average expression</a:t>
            </a:r>
          </a:p>
        </p:txBody>
      </p:sp>
      <p:cxnSp>
        <p:nvCxnSpPr>
          <p:cNvPr id="12" name="Straight Connector 11">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1479733"/>
            <a:ext cx="20574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9141618"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3" descr="A close up of a map&#10;&#10;Description generated with high confidence">
            <a:extLst>
              <a:ext uri="{FF2B5EF4-FFF2-40B4-BE49-F238E27FC236}">
                <a16:creationId xmlns:a16="http://schemas.microsoft.com/office/drawing/2014/main" id="{E693C732-2850-4F18-9FBF-C9DCC4567078}"/>
              </a:ext>
            </a:extLst>
          </p:cNvPr>
          <p:cNvPicPr>
            <a:picLocks noChangeAspect="1"/>
          </p:cNvPicPr>
          <p:nvPr/>
        </p:nvPicPr>
        <p:blipFill>
          <a:blip r:embed="rId3"/>
          <a:stretch>
            <a:fillRect/>
          </a:stretch>
        </p:blipFill>
        <p:spPr>
          <a:xfrm>
            <a:off x="1457442" y="2332291"/>
            <a:ext cx="6235416" cy="3445187"/>
          </a:xfrm>
          <a:prstGeom prst="rect">
            <a:avLst/>
          </a:prstGeom>
        </p:spPr>
      </p:pic>
      <p:sp>
        <p:nvSpPr>
          <p:cNvPr id="4" name="TextBox 3">
            <a:extLst>
              <a:ext uri="{FF2B5EF4-FFF2-40B4-BE49-F238E27FC236}">
                <a16:creationId xmlns:a16="http://schemas.microsoft.com/office/drawing/2014/main" id="{6C3C2BE3-5265-40F9-AEC5-08E399FC68EB}"/>
              </a:ext>
            </a:extLst>
          </p:cNvPr>
          <p:cNvSpPr txBox="1"/>
          <p:nvPr/>
        </p:nvSpPr>
        <p:spPr>
          <a:xfrm>
            <a:off x="1181100" y="5962650"/>
            <a:ext cx="7410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Preliminary results from Klein et al (2015) suggest that downstream analysis is robust to the exact choice of the number of HVGs (between 200-2400).</a:t>
            </a:r>
            <a:endParaRPr lang="en-US" sz="1400" dirty="0">
              <a:cs typeface="Calibri"/>
            </a:endParaRPr>
          </a:p>
        </p:txBody>
      </p:sp>
    </p:spTree>
    <p:extLst>
      <p:ext uri="{BB962C8B-B14F-4D97-AF65-F5344CB8AC3E}">
        <p14:creationId xmlns:p14="http://schemas.microsoft.com/office/powerpoint/2010/main" val="1734895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7A05C8-7534-4810-8E90-0A5213162D52}"/>
              </a:ext>
            </a:extLst>
          </p:cNvPr>
          <p:cNvSpPr>
            <a:spLocks noGrp="1"/>
          </p:cNvSpPr>
          <p:nvPr>
            <p:ph type="title"/>
          </p:nvPr>
        </p:nvSpPr>
        <p:spPr>
          <a:xfrm>
            <a:off x="417399" y="643467"/>
            <a:ext cx="8408193" cy="744836"/>
          </a:xfrm>
        </p:spPr>
        <p:txBody>
          <a:bodyPr>
            <a:normAutofit/>
          </a:bodyPr>
          <a:lstStyle/>
          <a:p>
            <a:r>
              <a:rPr lang="en-US" sz="2800">
                <a:solidFill>
                  <a:schemeClr val="bg1"/>
                </a:solidFill>
                <a:cs typeface="Calibri"/>
              </a:rPr>
              <a:t>Break Time!</a:t>
            </a:r>
            <a:endParaRPr lang="en-US" sz="2800">
              <a:solidFill>
                <a:schemeClr val="bg1"/>
              </a:solidFill>
            </a:endParaRPr>
          </a:p>
        </p:txBody>
      </p:sp>
      <p:pic>
        <p:nvPicPr>
          <p:cNvPr id="3" name="Picture 3">
            <a:extLst>
              <a:ext uri="{FF2B5EF4-FFF2-40B4-BE49-F238E27FC236}">
                <a16:creationId xmlns:a16="http://schemas.microsoft.com/office/drawing/2014/main" id="{3D5C6275-7227-407F-9803-61F4AC4DE4EF}"/>
              </a:ext>
            </a:extLst>
          </p:cNvPr>
          <p:cNvPicPr>
            <a:picLocks noChangeAspect="1"/>
          </p:cNvPicPr>
          <p:nvPr/>
        </p:nvPicPr>
        <p:blipFill>
          <a:blip r:embed="rId2"/>
          <a:stretch>
            <a:fillRect/>
          </a:stretch>
        </p:blipFill>
        <p:spPr>
          <a:xfrm>
            <a:off x="1056640" y="1675227"/>
            <a:ext cx="7030718" cy="4394199"/>
          </a:xfrm>
          <a:prstGeom prst="rect">
            <a:avLst/>
          </a:prstGeom>
        </p:spPr>
      </p:pic>
    </p:spTree>
    <p:extLst>
      <p:ext uri="{BB962C8B-B14F-4D97-AF65-F5344CB8AC3E}">
        <p14:creationId xmlns:p14="http://schemas.microsoft.com/office/powerpoint/2010/main" val="359220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47330-281D-4826-AFE7-0CFB3E95FC76}"/>
              </a:ext>
            </a:extLst>
          </p:cNvPr>
          <p:cNvSpPr>
            <a:spLocks noGrp="1"/>
          </p:cNvSpPr>
          <p:nvPr>
            <p:ph type="title"/>
          </p:nvPr>
        </p:nvSpPr>
        <p:spPr>
          <a:xfrm>
            <a:off x="322326" y="411480"/>
            <a:ext cx="8401050" cy="1106424"/>
          </a:xfrm>
        </p:spPr>
        <p:txBody>
          <a:bodyPr>
            <a:normAutofit/>
          </a:bodyPr>
          <a:lstStyle/>
          <a:p>
            <a:r>
              <a:rPr lang="en-US" sz="3100">
                <a:cs typeface="Calibri"/>
              </a:rPr>
              <a:t>Dimensionality Reduction</a:t>
            </a:r>
            <a:endParaRPr lang="en-US" sz="3100"/>
          </a:p>
        </p:txBody>
      </p:sp>
      <p:sp>
        <p:nvSpPr>
          <p:cNvPr id="11" name="Rectangle 10">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4" descr="A close up of a map&#10;&#10;Description generated with high confidence">
            <a:extLst>
              <a:ext uri="{FF2B5EF4-FFF2-40B4-BE49-F238E27FC236}">
                <a16:creationId xmlns:a16="http://schemas.microsoft.com/office/drawing/2014/main" id="{33732582-8982-4324-A0D0-D48E832DB11C}"/>
              </a:ext>
            </a:extLst>
          </p:cNvPr>
          <p:cNvPicPr>
            <a:picLocks noChangeAspect="1"/>
          </p:cNvPicPr>
          <p:nvPr/>
        </p:nvPicPr>
        <p:blipFill>
          <a:blip r:embed="rId3"/>
          <a:stretch>
            <a:fillRect/>
          </a:stretch>
        </p:blipFill>
        <p:spPr>
          <a:xfrm>
            <a:off x="322326" y="2255005"/>
            <a:ext cx="5269675" cy="3293545"/>
          </a:xfrm>
          <a:prstGeom prst="rect">
            <a:avLst/>
          </a:prstGeom>
        </p:spPr>
      </p:pic>
      <p:sp useBgFill="1">
        <p:nvSpPr>
          <p:cNvPr id="13" name="Rectangle 12">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7850" y="1721922"/>
            <a:ext cx="3163824"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780A668-5F2A-405A-A581-FE89F9846940}"/>
              </a:ext>
            </a:extLst>
          </p:cNvPr>
          <p:cNvSpPr>
            <a:spLocks noGrp="1"/>
          </p:cNvSpPr>
          <p:nvPr>
            <p:ph idx="1"/>
          </p:nvPr>
        </p:nvSpPr>
        <p:spPr>
          <a:xfrm>
            <a:off x="5954064" y="2020824"/>
            <a:ext cx="2591322" cy="3959352"/>
          </a:xfrm>
        </p:spPr>
        <p:txBody>
          <a:bodyPr vert="horz" lIns="91440" tIns="45720" rIns="91440" bIns="45720" rtlCol="0" anchor="ctr">
            <a:normAutofit/>
          </a:bodyPr>
          <a:lstStyle/>
          <a:p>
            <a:pPr marL="0" indent="0">
              <a:buNone/>
            </a:pPr>
            <a:r>
              <a:rPr lang="en-US" sz="1600">
                <a:cs typeface="Calibri"/>
              </a:rPr>
              <a:t>Goal: Embed expression </a:t>
            </a:r>
            <a:r>
              <a:rPr lang="en-US" sz="1600" dirty="0">
                <a:cs typeface="Calibri"/>
              </a:rPr>
              <a:t>matrix into low-dimensional space that still captures the underlying structure of the data</a:t>
            </a:r>
            <a:endParaRPr lang="en-US"/>
          </a:p>
          <a:p>
            <a:pPr marL="0" indent="0">
              <a:buNone/>
            </a:pPr>
            <a:r>
              <a:rPr lang="en-US" sz="1600" dirty="0">
                <a:cs typeface="Calibri"/>
              </a:rPr>
              <a:t>Two Goals:</a:t>
            </a:r>
          </a:p>
          <a:p>
            <a:pPr lvl="1"/>
            <a:r>
              <a:rPr lang="en-US" sz="1600" dirty="0">
                <a:cs typeface="Calibri"/>
              </a:rPr>
              <a:t>1) Visualization – describe data in 2D or 3D</a:t>
            </a:r>
          </a:p>
          <a:p>
            <a:pPr lvl="1"/>
            <a:r>
              <a:rPr lang="en-US" sz="1600" dirty="0">
                <a:cs typeface="Calibri"/>
              </a:rPr>
              <a:t>2) Summarization – reduce data to essential components - used downstream</a:t>
            </a:r>
          </a:p>
        </p:txBody>
      </p:sp>
    </p:spTree>
    <p:extLst>
      <p:ext uri="{BB962C8B-B14F-4D97-AF65-F5344CB8AC3E}">
        <p14:creationId xmlns:p14="http://schemas.microsoft.com/office/powerpoint/2010/main" val="3897163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5D6D-E43B-4D0E-BA0E-105175864D1B}"/>
              </a:ext>
            </a:extLst>
          </p:cNvPr>
          <p:cNvSpPr>
            <a:spLocks noGrp="1"/>
          </p:cNvSpPr>
          <p:nvPr>
            <p:ph type="title"/>
          </p:nvPr>
        </p:nvSpPr>
        <p:spPr/>
        <p:txBody>
          <a:bodyPr/>
          <a:lstStyle/>
          <a:p>
            <a:r>
              <a:rPr lang="en-US">
                <a:cs typeface="Calibri"/>
              </a:rPr>
              <a:t>Dimensionality Reduction Methods</a:t>
            </a:r>
            <a:endParaRPr lang="en-US"/>
          </a:p>
        </p:txBody>
      </p:sp>
      <p:pic>
        <p:nvPicPr>
          <p:cNvPr id="4" name="Picture 4" descr="Table&#10;&#10;Description automatically generated">
            <a:extLst>
              <a:ext uri="{FF2B5EF4-FFF2-40B4-BE49-F238E27FC236}">
                <a16:creationId xmlns:a16="http://schemas.microsoft.com/office/drawing/2014/main" id="{4B6A2AB4-8914-4776-8CAE-6CD99645B4CE}"/>
              </a:ext>
            </a:extLst>
          </p:cNvPr>
          <p:cNvPicPr>
            <a:picLocks noChangeAspect="1"/>
          </p:cNvPicPr>
          <p:nvPr/>
        </p:nvPicPr>
        <p:blipFill>
          <a:blip r:embed="rId2"/>
          <a:stretch>
            <a:fillRect/>
          </a:stretch>
        </p:blipFill>
        <p:spPr>
          <a:xfrm>
            <a:off x="1106586" y="1261125"/>
            <a:ext cx="6930827" cy="5357367"/>
          </a:xfrm>
          <a:prstGeom prst="rect">
            <a:avLst/>
          </a:prstGeom>
        </p:spPr>
      </p:pic>
      <p:sp>
        <p:nvSpPr>
          <p:cNvPr id="7" name="TextBox 6">
            <a:extLst>
              <a:ext uri="{FF2B5EF4-FFF2-40B4-BE49-F238E27FC236}">
                <a16:creationId xmlns:a16="http://schemas.microsoft.com/office/drawing/2014/main" id="{D8F0E169-2270-4866-9D37-C58DAE546384}"/>
              </a:ext>
            </a:extLst>
          </p:cNvPr>
          <p:cNvSpPr txBox="1"/>
          <p:nvPr/>
        </p:nvSpPr>
        <p:spPr>
          <a:xfrm>
            <a:off x="2526869" y="6609343"/>
            <a:ext cx="416580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t>Wu et al., 2020 https://doi.org/10.1038/</a:t>
            </a:r>
            <a:r>
              <a:rPr lang="en-US" sz="800" dirty="0"/>
              <a:t>s41581-020-0262-0</a:t>
            </a:r>
            <a:endParaRPr lang="en-US" sz="800">
              <a:cs typeface="Calibri"/>
            </a:endParaRPr>
          </a:p>
        </p:txBody>
      </p:sp>
    </p:spTree>
    <p:extLst>
      <p:ext uri="{BB962C8B-B14F-4D97-AF65-F5344CB8AC3E}">
        <p14:creationId xmlns:p14="http://schemas.microsoft.com/office/powerpoint/2010/main" val="777994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285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97687"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7621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C0E5523-C3C1-424E-88ED-44C7B5BCC18B}"/>
              </a:ext>
            </a:extLst>
          </p:cNvPr>
          <p:cNvSpPr>
            <a:spLocks noGrp="1"/>
          </p:cNvSpPr>
          <p:nvPr>
            <p:ph type="title"/>
          </p:nvPr>
        </p:nvSpPr>
        <p:spPr>
          <a:xfrm>
            <a:off x="603504" y="365125"/>
            <a:ext cx="3284160" cy="1325563"/>
          </a:xfrm>
        </p:spPr>
        <p:txBody>
          <a:bodyPr>
            <a:normAutofit/>
          </a:bodyPr>
          <a:lstStyle/>
          <a:p>
            <a:r>
              <a:rPr lang="en-US">
                <a:cs typeface="Calibri"/>
              </a:rPr>
              <a:t>Visualization</a:t>
            </a:r>
            <a:endParaRPr lang="en-US"/>
          </a:p>
        </p:txBody>
      </p:sp>
      <p:sp>
        <p:nvSpPr>
          <p:cNvPr id="3" name="Content Placeholder 2">
            <a:extLst>
              <a:ext uri="{FF2B5EF4-FFF2-40B4-BE49-F238E27FC236}">
                <a16:creationId xmlns:a16="http://schemas.microsoft.com/office/drawing/2014/main" id="{11AC264C-E934-4E8D-9C82-76169EB8ADF4}"/>
              </a:ext>
            </a:extLst>
          </p:cNvPr>
          <p:cNvSpPr>
            <a:spLocks noGrp="1"/>
          </p:cNvSpPr>
          <p:nvPr>
            <p:ph idx="1"/>
          </p:nvPr>
        </p:nvSpPr>
        <p:spPr>
          <a:xfrm>
            <a:off x="603504" y="2020824"/>
            <a:ext cx="3807067" cy="4151376"/>
          </a:xfrm>
        </p:spPr>
        <p:txBody>
          <a:bodyPr vert="horz" lIns="91440" tIns="45720" rIns="91440" bIns="45720" rtlCol="0" anchor="t">
            <a:normAutofit fontScale="92500" lnSpcReduction="10000"/>
          </a:bodyPr>
          <a:lstStyle/>
          <a:p>
            <a:r>
              <a:rPr lang="en-US" sz="1700" dirty="0">
                <a:cs typeface="Calibri"/>
              </a:rPr>
              <a:t>Standard Practice – non-linear dimensionality reduction methods</a:t>
            </a:r>
          </a:p>
          <a:p>
            <a:r>
              <a:rPr lang="en-US" sz="1700" dirty="0">
                <a:ea typeface="+mn-lt"/>
                <a:cs typeface="+mn-lt"/>
              </a:rPr>
              <a:t>t-SNE dimensions focus on capturing local similarity at the expense of global structure. Thus, these visualizations may exaggerate differences between cell populations and over- look potential connections between these populations.</a:t>
            </a:r>
          </a:p>
          <a:p>
            <a:r>
              <a:rPr lang="en-US" sz="1700" dirty="0">
                <a:ea typeface="+mn-lt"/>
                <a:cs typeface="+mn-lt"/>
              </a:rPr>
              <a:t>Uniform Approximation and Projection method (UMAP; preprint: McInnes &amp; Healy, 2018) - arguably represent the best approximation of the underlying topology</a:t>
            </a:r>
          </a:p>
          <a:p>
            <a:r>
              <a:rPr lang="en-US" sz="1700" dirty="0">
                <a:cs typeface="Calibri"/>
              </a:rPr>
              <a:t>Recently published - den-SNE and </a:t>
            </a:r>
            <a:r>
              <a:rPr lang="en-US" sz="1700" dirty="0" err="1">
                <a:cs typeface="Calibri"/>
              </a:rPr>
              <a:t>densMAP</a:t>
            </a:r>
            <a:r>
              <a:rPr lang="en-US" sz="1700" dirty="0">
                <a:cs typeface="Calibri"/>
              </a:rPr>
              <a:t> (Jan 18, 2021  - Nature Biotech)</a:t>
            </a:r>
          </a:p>
        </p:txBody>
      </p:sp>
      <p:pic>
        <p:nvPicPr>
          <p:cNvPr id="8" name="Picture 4" descr="A close up of a map&#10;&#10;Description generated with high confidence">
            <a:extLst>
              <a:ext uri="{FF2B5EF4-FFF2-40B4-BE49-F238E27FC236}">
                <a16:creationId xmlns:a16="http://schemas.microsoft.com/office/drawing/2014/main" id="{80EB9ED1-E0F1-41FF-BFD3-CF10A8815145}"/>
              </a:ext>
            </a:extLst>
          </p:cNvPr>
          <p:cNvPicPr>
            <a:picLocks noChangeAspect="1"/>
          </p:cNvPicPr>
          <p:nvPr/>
        </p:nvPicPr>
        <p:blipFill rotWithShape="1">
          <a:blip r:embed="rId2"/>
          <a:srcRect t="50000" r="71212"/>
          <a:stretch/>
        </p:blipFill>
        <p:spPr>
          <a:xfrm>
            <a:off x="6311257" y="365125"/>
            <a:ext cx="2598185" cy="2820389"/>
          </a:xfrm>
          <a:prstGeom prst="rect">
            <a:avLst/>
          </a:prstGeom>
        </p:spPr>
      </p:pic>
      <p:pic>
        <p:nvPicPr>
          <p:cNvPr id="6" name="Picture 4" descr="A close up of a map&#10;&#10;Description generated with high confidence">
            <a:extLst>
              <a:ext uri="{FF2B5EF4-FFF2-40B4-BE49-F238E27FC236}">
                <a16:creationId xmlns:a16="http://schemas.microsoft.com/office/drawing/2014/main" id="{20C761E2-74F4-487F-B3D1-BB7C6CDFA4D9}"/>
              </a:ext>
            </a:extLst>
          </p:cNvPr>
          <p:cNvPicPr>
            <a:picLocks noChangeAspect="1"/>
          </p:cNvPicPr>
          <p:nvPr/>
        </p:nvPicPr>
        <p:blipFill rotWithShape="1">
          <a:blip r:embed="rId2"/>
          <a:srcRect l="27652" r="40909" b="50606"/>
          <a:stretch/>
        </p:blipFill>
        <p:spPr>
          <a:xfrm>
            <a:off x="6451029" y="3429000"/>
            <a:ext cx="2458413" cy="2414016"/>
          </a:xfrm>
          <a:prstGeom prst="rect">
            <a:avLst/>
          </a:prstGeom>
        </p:spPr>
      </p:pic>
    </p:spTree>
    <p:extLst>
      <p:ext uri="{BB962C8B-B14F-4D97-AF65-F5344CB8AC3E}">
        <p14:creationId xmlns:p14="http://schemas.microsoft.com/office/powerpoint/2010/main" val="247516964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CCD6-1C8B-4E29-8956-5FDD87E3ECF7}"/>
              </a:ext>
            </a:extLst>
          </p:cNvPr>
          <p:cNvSpPr>
            <a:spLocks noGrp="1"/>
          </p:cNvSpPr>
          <p:nvPr>
            <p:ph type="title"/>
          </p:nvPr>
        </p:nvSpPr>
        <p:spPr/>
        <p:txBody>
          <a:bodyPr/>
          <a:lstStyle/>
          <a:p>
            <a:r>
              <a:rPr lang="en-US">
                <a:cs typeface="Calibri"/>
              </a:rPr>
              <a:t>Stages of pre-processed data</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C06AC942-8CE6-44A7-A945-ED119BBFF7EA}"/>
              </a:ext>
            </a:extLst>
          </p:cNvPr>
          <p:cNvPicPr>
            <a:picLocks noGrp="1" noChangeAspect="1"/>
          </p:cNvPicPr>
          <p:nvPr>
            <p:ph idx="1"/>
          </p:nvPr>
        </p:nvPicPr>
        <p:blipFill>
          <a:blip r:embed="rId3"/>
          <a:stretch>
            <a:fillRect/>
          </a:stretch>
        </p:blipFill>
        <p:spPr>
          <a:xfrm>
            <a:off x="457200" y="2901415"/>
            <a:ext cx="8229600" cy="1923533"/>
          </a:xfrm>
        </p:spPr>
      </p:pic>
    </p:spTree>
    <p:extLst>
      <p:ext uri="{BB962C8B-B14F-4D97-AF65-F5344CB8AC3E}">
        <p14:creationId xmlns:p14="http://schemas.microsoft.com/office/powerpoint/2010/main" val="901737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321732"/>
            <a:ext cx="5293730"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393192" y="516804"/>
            <a:ext cx="4945641" cy="162521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kern="1200">
                <a:solidFill>
                  <a:srgbClr val="FFFFFF"/>
                </a:solidFill>
                <a:latin typeface="+mj-lt"/>
                <a:ea typeface="+mj-ea"/>
                <a:cs typeface="+mj-cs"/>
              </a:rPr>
              <a:t>Cluster Analysis</a:t>
            </a:r>
          </a:p>
        </p:txBody>
      </p:sp>
      <p:sp>
        <p:nvSpPr>
          <p:cNvPr id="21" name="Rectangle 20">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6888" y="2432305"/>
            <a:ext cx="5292501"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425058" y="3435058"/>
            <a:ext cx="4934932" cy="2097345"/>
          </a:xfrm>
          <a:prstGeom prst="rect">
            <a:avLst/>
          </a:prstGeom>
        </p:spPr>
      </p:pic>
      <p:sp>
        <p:nvSpPr>
          <p:cNvPr id="23" name="Rectangle 2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321732"/>
            <a:ext cx="3251710"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6021989" y="917725"/>
            <a:ext cx="2568554" cy="4852362"/>
          </a:xfrm>
          <a:prstGeom prst="rect">
            <a:avLst/>
          </a:prstGeom>
        </p:spPr>
        <p:txBody>
          <a:bodyPr vert="horz" lIns="91440" tIns="45720" rIns="91440" bIns="45720" rtlCol="0" anchor="ctr">
            <a:normAutofit/>
          </a:bodyPr>
          <a:lstStyle/>
          <a:p>
            <a:pPr defTabSz="914400">
              <a:lnSpc>
                <a:spcPct val="90000"/>
              </a:lnSpc>
              <a:spcAft>
                <a:spcPts val="600"/>
              </a:spcAft>
            </a:pPr>
            <a:r>
              <a:rPr lang="en-US" sz="1300" b="1" dirty="0">
                <a:solidFill>
                  <a:srgbClr val="FFFFFF"/>
                </a:solidFill>
              </a:rPr>
              <a:t>Clustering</a:t>
            </a:r>
            <a:r>
              <a:rPr lang="en-US" sz="1300" dirty="0">
                <a:solidFill>
                  <a:srgbClr val="FFFFFF"/>
                </a:solidFill>
              </a:rPr>
              <a:t> – group cells based on similarity of expression profiles determined by distance metrics</a:t>
            </a:r>
            <a:endParaRPr lang="en-US" sz="1300" dirty="0">
              <a:solidFill>
                <a:srgbClr val="FFFFFF"/>
              </a:solidFill>
              <a:cs typeface="Calibri"/>
            </a:endParaRPr>
          </a:p>
          <a:p>
            <a:pPr marL="285750" indent="-228600" defTabSz="914400">
              <a:lnSpc>
                <a:spcPct val="90000"/>
              </a:lnSpc>
              <a:spcAft>
                <a:spcPts val="600"/>
              </a:spcAft>
              <a:buFont typeface="Arial,Sans-Serif" panose="020B0604020202020204" pitchFamily="34" charset="0"/>
              <a:buChar char="•"/>
            </a:pPr>
            <a:r>
              <a:rPr lang="en-US" sz="1300" dirty="0">
                <a:solidFill>
                  <a:srgbClr val="FFFFFF"/>
                </a:solidFill>
                <a:ea typeface="+mn-lt"/>
                <a:cs typeface="+mn-lt"/>
              </a:rPr>
              <a:t>Supervised:</a:t>
            </a:r>
            <a:endParaRPr lang="en-US" sz="1300" dirty="0">
              <a:ea typeface="+mn-lt"/>
              <a:cs typeface="+mn-lt"/>
            </a:endParaRPr>
          </a:p>
          <a:p>
            <a:pPr marL="742950" lvl="1" indent="-228600" defTabSz="914400">
              <a:lnSpc>
                <a:spcPct val="90000"/>
              </a:lnSpc>
              <a:spcAft>
                <a:spcPts val="600"/>
              </a:spcAft>
              <a:buFont typeface="Arial,Sans-Serif" panose="020B0604020202020204" pitchFamily="34" charset="0"/>
              <a:buChar char="•"/>
            </a:pPr>
            <a:r>
              <a:rPr lang="en-US" sz="1300" dirty="0">
                <a:solidFill>
                  <a:srgbClr val="FFFFFF"/>
                </a:solidFill>
                <a:ea typeface="+mn-lt"/>
                <a:cs typeface="+mn-lt"/>
              </a:rPr>
              <a:t>Have prior knowledge of the groups.</a:t>
            </a:r>
          </a:p>
          <a:p>
            <a:pPr marL="285750" indent="-228600" defTabSz="914400">
              <a:lnSpc>
                <a:spcPct val="90000"/>
              </a:lnSpc>
              <a:spcAft>
                <a:spcPts val="600"/>
              </a:spcAft>
              <a:buFont typeface="Arial,Sans-Serif" panose="020B0604020202020204" pitchFamily="34" charset="0"/>
              <a:buChar char="•"/>
            </a:pPr>
            <a:r>
              <a:rPr lang="en-US" sz="1300" dirty="0">
                <a:solidFill>
                  <a:srgbClr val="FFFFFF"/>
                </a:solidFill>
                <a:ea typeface="+mn-lt"/>
                <a:cs typeface="+mn-lt"/>
              </a:rPr>
              <a:t>Unsupervised:</a:t>
            </a:r>
          </a:p>
          <a:p>
            <a:pPr marL="742950" lvl="2" indent="-228600" defTabSz="914400">
              <a:lnSpc>
                <a:spcPct val="90000"/>
              </a:lnSpc>
              <a:spcAft>
                <a:spcPts val="600"/>
              </a:spcAft>
              <a:buFont typeface="Arial,Sans-Serif" panose="020B0604020202020204" pitchFamily="34" charset="0"/>
              <a:buChar char="•"/>
            </a:pPr>
            <a:r>
              <a:rPr lang="en-US" sz="1300" dirty="0">
                <a:solidFill>
                  <a:srgbClr val="FFFFFF"/>
                </a:solidFill>
                <a:ea typeface="+mn-lt"/>
                <a:cs typeface="+mn-lt"/>
              </a:rPr>
              <a:t>Have no priors. Looking for substructure to find new patterns</a:t>
            </a:r>
            <a:endParaRPr lang="en-US" dirty="0">
              <a:cs typeface="Calibri"/>
            </a:endParaRPr>
          </a:p>
          <a:p>
            <a:pPr indent="-228600" defTabSz="914400">
              <a:lnSpc>
                <a:spcPct val="90000"/>
              </a:lnSpc>
              <a:spcAft>
                <a:spcPts val="600"/>
              </a:spcAft>
              <a:buFont typeface="Arial" panose="020B0604020202020204" pitchFamily="34" charset="0"/>
              <a:buChar char="•"/>
            </a:pPr>
            <a:r>
              <a:rPr lang="en-US" sz="1300" dirty="0">
                <a:solidFill>
                  <a:srgbClr val="FFFFFF"/>
                </a:solidFill>
              </a:rPr>
              <a:t>Cells are assigned to clusters by minimizing intra-cluster distances or finding dense regions in the reduced expression space.</a:t>
            </a:r>
            <a:endParaRPr lang="en-US" sz="1300" dirty="0">
              <a:solidFill>
                <a:srgbClr val="FFFFFF"/>
              </a:solidFill>
              <a:cs typeface="Calibri"/>
            </a:endParaRPr>
          </a:p>
        </p:txBody>
      </p:sp>
      <p:sp>
        <p:nvSpPr>
          <p:cNvPr id="6" name="TextBox 5">
            <a:extLst>
              <a:ext uri="{FF2B5EF4-FFF2-40B4-BE49-F238E27FC236}">
                <a16:creationId xmlns:a16="http://schemas.microsoft.com/office/drawing/2014/main" id="{FA5171FD-B913-419D-A5BF-757A74B0B72E}"/>
              </a:ext>
            </a:extLst>
          </p:cNvPr>
          <p:cNvSpPr txBox="1"/>
          <p:nvPr/>
        </p:nvSpPr>
        <p:spPr>
          <a:xfrm>
            <a:off x="1657350" y="4371975"/>
            <a:ext cx="34956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p:txBody>
      </p:sp>
    </p:spTree>
    <p:extLst>
      <p:ext uri="{BB962C8B-B14F-4D97-AF65-F5344CB8AC3E}">
        <p14:creationId xmlns:p14="http://schemas.microsoft.com/office/powerpoint/2010/main" val="1519274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22326" y="411480"/>
            <a:ext cx="8401050" cy="1106424"/>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100" kern="1200">
                <a:solidFill>
                  <a:schemeClr val="tx1"/>
                </a:solidFill>
                <a:latin typeface="+mj-lt"/>
                <a:ea typeface="+mj-ea"/>
                <a:cs typeface="+mj-cs"/>
              </a:rPr>
              <a:t>Hierarchical Clustering:</a:t>
            </a:r>
          </a:p>
        </p:txBody>
      </p:sp>
      <p:sp>
        <p:nvSpPr>
          <p:cNvPr id="12"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 name="Picture 1"/>
          <p:cNvPicPr>
            <a:picLocks noChangeAspect="1"/>
          </p:cNvPicPr>
          <p:nvPr/>
        </p:nvPicPr>
        <p:blipFill rotWithShape="1">
          <a:blip r:embed="rId2"/>
          <a:srcRect t="9502"/>
          <a:stretch/>
        </p:blipFill>
        <p:spPr>
          <a:xfrm>
            <a:off x="322326" y="2846012"/>
            <a:ext cx="5026914" cy="2263255"/>
          </a:xfrm>
          <a:prstGeom prst="rect">
            <a:avLst/>
          </a:prstGeom>
        </p:spPr>
      </p:pic>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7850" y="1721922"/>
            <a:ext cx="3163824" cy="452056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5954064" y="2020824"/>
            <a:ext cx="2591322" cy="3959352"/>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1600" dirty="0"/>
              <a:t>Grouping cells together based on similarity</a:t>
            </a:r>
          </a:p>
          <a:p>
            <a:pPr indent="-228600" defTabSz="914400">
              <a:lnSpc>
                <a:spcPct val="90000"/>
              </a:lnSpc>
              <a:spcAft>
                <a:spcPts val="600"/>
              </a:spcAft>
              <a:buFont typeface="Arial" panose="020B0604020202020204" pitchFamily="34" charset="0"/>
              <a:buChar char="•"/>
            </a:pPr>
            <a:r>
              <a:rPr lang="en-US" sz="1600" dirty="0"/>
              <a:t>Bottom up: Start with individual points and add most similar data points</a:t>
            </a:r>
            <a:endParaRPr lang="en-US" sz="1600" dirty="0">
              <a:cs typeface="Calibri"/>
            </a:endParaRPr>
          </a:p>
          <a:p>
            <a:pPr indent="-228600" defTabSz="914400">
              <a:lnSpc>
                <a:spcPct val="90000"/>
              </a:lnSpc>
              <a:spcAft>
                <a:spcPts val="600"/>
              </a:spcAft>
              <a:buFont typeface="Arial" panose="020B0604020202020204" pitchFamily="34" charset="0"/>
              <a:buChar char="•"/>
            </a:pPr>
            <a:r>
              <a:rPr lang="en-US" sz="1600" dirty="0"/>
              <a:t>Top down: Start with one big group, and drop out one at a time based on similarity</a:t>
            </a:r>
            <a:endParaRPr lang="en-US" sz="1600" dirty="0">
              <a:cs typeface="Calibri"/>
            </a:endParaRPr>
          </a:p>
          <a:p>
            <a:pPr indent="-228600" defTabSz="914400">
              <a:lnSpc>
                <a:spcPct val="90000"/>
              </a:lnSpc>
              <a:spcAft>
                <a:spcPts val="600"/>
              </a:spcAft>
              <a:buFont typeface="Arial" panose="020B0604020202020204" pitchFamily="34" charset="0"/>
              <a:buChar char="•"/>
            </a:pPr>
            <a:r>
              <a:rPr lang="en-US" sz="1600" dirty="0"/>
              <a:t>Cluster groups are defined based on your chosen similarity metric</a:t>
            </a:r>
            <a:endParaRPr lang="en-US" sz="1600" dirty="0">
              <a:cs typeface="Calibri"/>
            </a:endParaRPr>
          </a:p>
          <a:p>
            <a:pPr indent="-228600" defTabSz="914400">
              <a:lnSpc>
                <a:spcPct val="90000"/>
              </a:lnSpc>
              <a:spcAft>
                <a:spcPts val="600"/>
              </a:spcAft>
              <a:buFont typeface="Arial" panose="020B0604020202020204" pitchFamily="34" charset="0"/>
              <a:buChar char="•"/>
            </a:pPr>
            <a:r>
              <a:rPr lang="en-US" sz="1600">
                <a:cs typeface="Calibri"/>
              </a:rPr>
              <a:t>Often used in subclustering but is slow compared to graph-based methods</a:t>
            </a:r>
            <a:endParaRPr lang="en-US" sz="1600" dirty="0">
              <a:cs typeface="Calibri"/>
            </a:endParaRPr>
          </a:p>
        </p:txBody>
      </p:sp>
      <p:sp>
        <p:nvSpPr>
          <p:cNvPr id="4" name="Rectangle 3"/>
          <p:cNvSpPr/>
          <p:nvPr/>
        </p:nvSpPr>
        <p:spPr>
          <a:xfrm>
            <a:off x="4572000" y="6461480"/>
            <a:ext cx="4572000" cy="400110"/>
          </a:xfrm>
          <a:prstGeom prst="rect">
            <a:avLst/>
          </a:prstGeom>
        </p:spPr>
        <p:txBody>
          <a:bodyPr>
            <a:spAutoFit/>
          </a:bodyPr>
          <a:lstStyle/>
          <a:p>
            <a:pPr>
              <a:spcAft>
                <a:spcPts val="600"/>
              </a:spcAft>
            </a:pPr>
            <a:r>
              <a:rPr lang="en-US" sz="1000" dirty="0"/>
              <a:t>https://</a:t>
            </a:r>
            <a:r>
              <a:rPr lang="en-US" sz="1000" dirty="0" err="1"/>
              <a:t>www.researchgate.net</a:t>
            </a:r>
            <a:r>
              <a:rPr lang="en-US" sz="1000" dirty="0"/>
              <a:t>/figure/Example-of-hierarchical-clustering-clusters-are-consecutively-merged-with-the-most_273456906</a:t>
            </a:r>
            <a:endParaRPr lang="en-US" sz="1000"/>
          </a:p>
        </p:txBody>
      </p:sp>
    </p:spTree>
    <p:extLst>
      <p:ext uri="{BB962C8B-B14F-4D97-AF65-F5344CB8AC3E}">
        <p14:creationId xmlns:p14="http://schemas.microsoft.com/office/powerpoint/2010/main" val="3727122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4981" y="4462044"/>
            <a:ext cx="8579094"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486952" y="4615840"/>
            <a:ext cx="2913856" cy="1526741"/>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2600">
                <a:solidFill>
                  <a:schemeClr val="bg1"/>
                </a:solidFill>
                <a:latin typeface="+mj-lt"/>
                <a:ea typeface="+mj-ea"/>
                <a:cs typeface="+mj-cs"/>
              </a:rPr>
              <a:t>K-means clustering</a:t>
            </a:r>
          </a:p>
        </p:txBody>
      </p:sp>
      <p:pic>
        <p:nvPicPr>
          <p:cNvPr id="7" name="Picture 6"/>
          <p:cNvPicPr>
            <a:picLocks noChangeAspect="1"/>
          </p:cNvPicPr>
          <p:nvPr/>
        </p:nvPicPr>
        <p:blipFill>
          <a:blip r:embed="rId3"/>
          <a:stretch>
            <a:fillRect/>
          </a:stretch>
        </p:blipFill>
        <p:spPr>
          <a:xfrm>
            <a:off x="294981" y="778511"/>
            <a:ext cx="4169610" cy="2897879"/>
          </a:xfrm>
          <a:prstGeom prst="rect">
            <a:avLst/>
          </a:prstGeom>
        </p:spPr>
      </p:pic>
      <p:pic>
        <p:nvPicPr>
          <p:cNvPr id="6" name="Picture 5"/>
          <p:cNvPicPr>
            <a:picLocks noChangeAspect="1"/>
          </p:cNvPicPr>
          <p:nvPr/>
        </p:nvPicPr>
        <p:blipFill>
          <a:blip r:embed="rId4"/>
          <a:stretch>
            <a:fillRect/>
          </a:stretch>
        </p:blipFill>
        <p:spPr>
          <a:xfrm>
            <a:off x="4688802" y="785858"/>
            <a:ext cx="4160216" cy="2891350"/>
          </a:xfrm>
          <a:prstGeom prst="rect">
            <a:avLst/>
          </a:prstGeom>
        </p:spPr>
      </p:pic>
      <p:cxnSp>
        <p:nvCxnSpPr>
          <p:cNvPr id="17" name="Straight Connector 16">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54904" y="4690076"/>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709002" y="4615840"/>
            <a:ext cx="4957440" cy="1526741"/>
          </a:xfrm>
          <a:prstGeom prst="rect">
            <a:avLst/>
          </a:prstGeom>
        </p:spPr>
        <p:txBody>
          <a:bodyPr vert="horz" lIns="91440" tIns="45720" rIns="91440" bIns="45720" rtlCol="0" anchor="ctr">
            <a:normAutofit/>
          </a:bodyPr>
          <a:lstStyle/>
          <a:p>
            <a:pPr marL="342900" indent="-228600" defTabSz="914400">
              <a:lnSpc>
                <a:spcPct val="90000"/>
              </a:lnSpc>
              <a:spcAft>
                <a:spcPts val="600"/>
              </a:spcAft>
              <a:buFont typeface="Arial" panose="020B0604020202020204" pitchFamily="34" charset="0"/>
              <a:buChar char="•"/>
            </a:pPr>
            <a:r>
              <a:rPr lang="en-US" sz="1500">
                <a:solidFill>
                  <a:schemeClr val="bg1"/>
                </a:solidFill>
              </a:rPr>
              <a:t>Randomly assign points to guess the cluster centers (number of points = k)</a:t>
            </a:r>
          </a:p>
          <a:p>
            <a:pPr marL="342900" indent="-228600" defTabSz="914400">
              <a:lnSpc>
                <a:spcPct val="90000"/>
              </a:lnSpc>
              <a:spcAft>
                <a:spcPts val="600"/>
              </a:spcAft>
              <a:buFont typeface="Arial" panose="020B0604020202020204" pitchFamily="34" charset="0"/>
              <a:buChar char="•"/>
            </a:pPr>
            <a:r>
              <a:rPr lang="en-US" sz="1500">
                <a:solidFill>
                  <a:schemeClr val="bg1"/>
                </a:solidFill>
              </a:rPr>
              <a:t>Assign data points to the nearest cluster center.</a:t>
            </a:r>
          </a:p>
          <a:p>
            <a:pPr marL="342900" indent="-228600" defTabSz="914400">
              <a:lnSpc>
                <a:spcPct val="90000"/>
              </a:lnSpc>
              <a:spcAft>
                <a:spcPts val="600"/>
              </a:spcAft>
              <a:buFont typeface="Arial" panose="020B0604020202020204" pitchFamily="34" charset="0"/>
              <a:buChar char="•"/>
            </a:pPr>
            <a:r>
              <a:rPr lang="en-US" sz="1500">
                <a:solidFill>
                  <a:schemeClr val="bg1"/>
                </a:solidFill>
              </a:rPr>
              <a:t>Move the cluster assignment to the mean of each group</a:t>
            </a:r>
          </a:p>
          <a:p>
            <a:pPr marL="342900" indent="-228600" defTabSz="914400">
              <a:lnSpc>
                <a:spcPct val="90000"/>
              </a:lnSpc>
              <a:spcAft>
                <a:spcPts val="600"/>
              </a:spcAft>
              <a:buFont typeface="Arial" panose="020B0604020202020204" pitchFamily="34" charset="0"/>
              <a:buChar char="•"/>
            </a:pPr>
            <a:r>
              <a:rPr lang="en-US" sz="1500">
                <a:solidFill>
                  <a:schemeClr val="bg1"/>
                </a:solidFill>
              </a:rPr>
              <a:t>Repeat  </a:t>
            </a:r>
          </a:p>
        </p:txBody>
      </p:sp>
      <p:sp>
        <p:nvSpPr>
          <p:cNvPr id="8" name="TextBox 7"/>
          <p:cNvSpPr txBox="1"/>
          <p:nvPr/>
        </p:nvSpPr>
        <p:spPr>
          <a:xfrm>
            <a:off x="4928164" y="3720164"/>
            <a:ext cx="4024359" cy="369332"/>
          </a:xfrm>
          <a:prstGeom prst="rect">
            <a:avLst/>
          </a:prstGeom>
          <a:noFill/>
        </p:spPr>
        <p:txBody>
          <a:bodyPr wrap="square" rtlCol="0">
            <a:spAutoFit/>
          </a:bodyPr>
          <a:lstStyle/>
          <a:p>
            <a:pPr>
              <a:spcAft>
                <a:spcPts val="600"/>
              </a:spcAft>
            </a:pPr>
            <a:r>
              <a:rPr lang="en-US" dirty="0"/>
              <a:t>How many clusters exist in this dataset?</a:t>
            </a:r>
            <a:endParaRPr lang="en-US"/>
          </a:p>
        </p:txBody>
      </p:sp>
      <p:sp>
        <p:nvSpPr>
          <p:cNvPr id="10" name="Rectangle 9"/>
          <p:cNvSpPr/>
          <p:nvPr/>
        </p:nvSpPr>
        <p:spPr>
          <a:xfrm>
            <a:off x="996684" y="6419343"/>
            <a:ext cx="8241526" cy="369332"/>
          </a:xfrm>
          <a:prstGeom prst="rect">
            <a:avLst/>
          </a:prstGeom>
        </p:spPr>
        <p:txBody>
          <a:bodyPr wrap="square">
            <a:spAutoFit/>
          </a:bodyPr>
          <a:lstStyle/>
          <a:p>
            <a:pPr>
              <a:spcAft>
                <a:spcPts val="600"/>
              </a:spcAft>
            </a:pPr>
            <a:r>
              <a:rPr lang="en-US" dirty="0"/>
              <a:t>http://</a:t>
            </a:r>
            <a:r>
              <a:rPr lang="en-US" dirty="0" err="1"/>
              <a:t>stanford.edu</a:t>
            </a:r>
            <a:r>
              <a:rPr lang="en-US" dirty="0"/>
              <a:t>/class/ee103/visualizations/</a:t>
            </a:r>
            <a:r>
              <a:rPr lang="en-US" dirty="0" err="1"/>
              <a:t>kmeans</a:t>
            </a:r>
            <a:r>
              <a:rPr lang="en-US" dirty="0"/>
              <a:t>/</a:t>
            </a:r>
            <a:r>
              <a:rPr lang="en-US" dirty="0" err="1"/>
              <a:t>kmeans.html</a:t>
            </a:r>
            <a:endParaRPr lang="en-US"/>
          </a:p>
        </p:txBody>
      </p:sp>
    </p:spTree>
    <p:extLst>
      <p:ext uri="{BB962C8B-B14F-4D97-AF65-F5344CB8AC3E}">
        <p14:creationId xmlns:p14="http://schemas.microsoft.com/office/powerpoint/2010/main" val="1612324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extBox 1"/>
          <p:cNvSpPr txBox="1"/>
          <p:nvPr/>
        </p:nvSpPr>
        <p:spPr>
          <a:xfrm>
            <a:off x="482601" y="623392"/>
            <a:ext cx="2522980" cy="1607060"/>
          </a:xfrm>
          <a:prstGeom prst="rect">
            <a:avLst/>
          </a:prstGeom>
          <a:noFill/>
          <a:ln w="19050">
            <a:solidFill>
              <a:schemeClr val="tx1"/>
            </a:solidFill>
          </a:ln>
        </p:spPr>
        <p:txBody>
          <a:bodyPr vert="horz" wrap="square" lIns="91440" tIns="45720" rIns="91440" bIns="45720" rtlCol="0" anchor="ctr">
            <a:normAutofit/>
          </a:bodyPr>
          <a:lstStyle/>
          <a:p>
            <a:pPr algn="ctr" defTabSz="914400">
              <a:lnSpc>
                <a:spcPct val="90000"/>
              </a:lnSpc>
              <a:spcBef>
                <a:spcPct val="0"/>
              </a:spcBef>
              <a:spcAft>
                <a:spcPts val="600"/>
              </a:spcAft>
            </a:pPr>
            <a:r>
              <a:rPr lang="en-US" sz="2400" kern="1200">
                <a:solidFill>
                  <a:schemeClr val="tx1"/>
                </a:solidFill>
                <a:latin typeface="+mj-lt"/>
                <a:ea typeface="+mj-ea"/>
                <a:cs typeface="+mj-cs"/>
              </a:rPr>
              <a:t>Graph-based clustering (k-nearest neighbors)</a:t>
            </a:r>
          </a:p>
          <a:p>
            <a:pPr algn="ctr" defTabSz="914400">
              <a:lnSpc>
                <a:spcPct val="90000"/>
              </a:lnSpc>
              <a:spcBef>
                <a:spcPct val="0"/>
              </a:spcBef>
              <a:spcAft>
                <a:spcPts val="600"/>
              </a:spcAft>
            </a:pPr>
            <a:endParaRPr lang="en-US" sz="2400" kern="1200">
              <a:solidFill>
                <a:schemeClr val="tx1"/>
              </a:solidFill>
              <a:latin typeface="+mj-lt"/>
              <a:ea typeface="+mj-ea"/>
              <a:cs typeface="+mj-cs"/>
            </a:endParaRPr>
          </a:p>
        </p:txBody>
      </p:sp>
      <p:sp>
        <p:nvSpPr>
          <p:cNvPr id="4" name="TextBox 3"/>
          <p:cNvSpPr txBox="1"/>
          <p:nvPr/>
        </p:nvSpPr>
        <p:spPr>
          <a:xfrm>
            <a:off x="482601" y="2638043"/>
            <a:ext cx="2522980" cy="3415623"/>
          </a:xfrm>
          <a:prstGeom prst="rect">
            <a:avLst/>
          </a:prstGeom>
        </p:spPr>
        <p:txBody>
          <a:bodyPr vert="horz" lIns="91440" tIns="45720" rIns="91440" bIns="45720" rtlCol="0" anchor="t">
            <a:normAutofit/>
          </a:bodyPr>
          <a:lstStyle/>
          <a:p>
            <a:pPr marL="342900" indent="-228600" defTabSz="914400">
              <a:lnSpc>
                <a:spcPct val="90000"/>
              </a:lnSpc>
              <a:spcAft>
                <a:spcPts val="600"/>
              </a:spcAft>
              <a:buFont typeface="Arial" panose="020B0604020202020204" pitchFamily="34" charset="0"/>
              <a:buChar char="•"/>
            </a:pPr>
            <a:r>
              <a:rPr lang="en-US" sz="1400" dirty="0"/>
              <a:t>Measure Euclidian distances between cells up to K nearest neighbors (edges)</a:t>
            </a:r>
            <a:endParaRPr lang="en-US">
              <a:cs typeface="Calibri"/>
            </a:endParaRPr>
          </a:p>
          <a:p>
            <a:pPr marL="800100" lvl="1" indent="-228600" defTabSz="914400">
              <a:lnSpc>
                <a:spcPct val="90000"/>
              </a:lnSpc>
              <a:spcAft>
                <a:spcPts val="600"/>
              </a:spcAft>
              <a:buFont typeface="Arial" panose="020B0604020202020204" pitchFamily="34" charset="0"/>
              <a:buChar char="•"/>
            </a:pPr>
            <a:r>
              <a:rPr lang="en-US" sz="1400" dirty="0"/>
              <a:t> Weight of edges scales with similarity metric (Euclidian distance)</a:t>
            </a:r>
            <a:endParaRPr lang="en-US" sz="1400" dirty="0">
              <a:cs typeface="Calibri"/>
            </a:endParaRPr>
          </a:p>
          <a:p>
            <a:pPr marL="342900" indent="-228600" defTabSz="914400">
              <a:lnSpc>
                <a:spcPct val="90000"/>
              </a:lnSpc>
              <a:spcAft>
                <a:spcPts val="600"/>
              </a:spcAft>
              <a:buFont typeface="Arial" panose="020B0604020202020204" pitchFamily="34" charset="0"/>
              <a:buChar char="•"/>
            </a:pPr>
            <a:r>
              <a:rPr lang="en-US" sz="1400" dirty="0"/>
              <a:t>Calculate “connectedness” of nodes (cells) by the number of shared neighbors</a:t>
            </a:r>
            <a:endParaRPr lang="en-US" sz="1400" dirty="0">
              <a:cs typeface="Calibri"/>
            </a:endParaRPr>
          </a:p>
          <a:p>
            <a:pPr marL="342900" indent="-228600" defTabSz="914400">
              <a:lnSpc>
                <a:spcPct val="90000"/>
              </a:lnSpc>
              <a:spcAft>
                <a:spcPts val="600"/>
              </a:spcAft>
              <a:buFont typeface="Arial" panose="020B0604020202020204" pitchFamily="34" charset="0"/>
              <a:buChar char="•"/>
            </a:pPr>
            <a:r>
              <a:rPr lang="en-US" sz="1400" dirty="0"/>
              <a:t>Refine densely connected modules as communities </a:t>
            </a:r>
            <a:endParaRPr lang="en-US" sz="1400" dirty="0">
              <a:cs typeface="Calibri"/>
            </a:endParaRPr>
          </a:p>
        </p:txBody>
      </p:sp>
      <p:sp>
        <p:nvSpPr>
          <p:cNvPr id="3" name="TextBox 2"/>
          <p:cNvSpPr txBox="1"/>
          <p:nvPr/>
        </p:nvSpPr>
        <p:spPr>
          <a:xfrm>
            <a:off x="1852706" y="2674471"/>
            <a:ext cx="184666" cy="369332"/>
          </a:xfrm>
          <a:prstGeom prst="rect">
            <a:avLst/>
          </a:prstGeom>
          <a:noFill/>
        </p:spPr>
        <p:txBody>
          <a:bodyPr wrap="none" rtlCol="0">
            <a:spAutoFit/>
          </a:bodyPr>
          <a:lstStyle/>
          <a:p>
            <a:endParaRPr lang="en-US" dirty="0"/>
          </a:p>
        </p:txBody>
      </p:sp>
      <p:pic>
        <p:nvPicPr>
          <p:cNvPr id="6" name="Picture 6" descr="Chart&#10;&#10;Description automatically generated">
            <a:extLst>
              <a:ext uri="{FF2B5EF4-FFF2-40B4-BE49-F238E27FC236}">
                <a16:creationId xmlns:a16="http://schemas.microsoft.com/office/drawing/2014/main" id="{4C76B35F-0705-47C1-8D7A-DD4BC0A57B0F}"/>
              </a:ext>
            </a:extLst>
          </p:cNvPr>
          <p:cNvPicPr>
            <a:picLocks noChangeAspect="1"/>
          </p:cNvPicPr>
          <p:nvPr/>
        </p:nvPicPr>
        <p:blipFill>
          <a:blip r:embed="rId2"/>
          <a:stretch>
            <a:fillRect/>
          </a:stretch>
        </p:blipFill>
        <p:spPr>
          <a:xfrm>
            <a:off x="4162927" y="1678112"/>
            <a:ext cx="4372931" cy="3490839"/>
          </a:xfrm>
          <a:prstGeom prst="rect">
            <a:avLst/>
          </a:prstGeom>
        </p:spPr>
      </p:pic>
    </p:spTree>
    <p:extLst>
      <p:ext uri="{BB962C8B-B14F-4D97-AF65-F5344CB8AC3E}">
        <p14:creationId xmlns:p14="http://schemas.microsoft.com/office/powerpoint/2010/main" val="251579758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C1F95D-7C30-43BF-BEA2-7258E44D309D}"/>
              </a:ext>
            </a:extLst>
          </p:cNvPr>
          <p:cNvPicPr>
            <a:picLocks noChangeAspect="1"/>
          </p:cNvPicPr>
          <p:nvPr/>
        </p:nvPicPr>
        <p:blipFill rotWithShape="1">
          <a:blip r:embed="rId2"/>
          <a:srcRect b="46458"/>
          <a:stretch/>
        </p:blipFill>
        <p:spPr>
          <a:xfrm>
            <a:off x="976312" y="238125"/>
            <a:ext cx="7191375" cy="2447927"/>
          </a:xfrm>
          <a:prstGeom prst="rect">
            <a:avLst/>
          </a:prstGeom>
        </p:spPr>
      </p:pic>
      <p:pic>
        <p:nvPicPr>
          <p:cNvPr id="3" name="Picture 3" descr="A picture containing bird&#10;&#10;Description generated with very high confidence">
            <a:extLst>
              <a:ext uri="{FF2B5EF4-FFF2-40B4-BE49-F238E27FC236}">
                <a16:creationId xmlns:a16="http://schemas.microsoft.com/office/drawing/2014/main" id="{689080FD-AB87-42F6-A9D3-D060FAE2DB15}"/>
              </a:ext>
            </a:extLst>
          </p:cNvPr>
          <p:cNvPicPr>
            <a:picLocks noChangeAspect="1"/>
          </p:cNvPicPr>
          <p:nvPr/>
        </p:nvPicPr>
        <p:blipFill>
          <a:blip r:embed="rId3"/>
          <a:stretch>
            <a:fillRect/>
          </a:stretch>
        </p:blipFill>
        <p:spPr>
          <a:xfrm>
            <a:off x="971550" y="3296519"/>
            <a:ext cx="7315200" cy="2446187"/>
          </a:xfrm>
          <a:prstGeom prst="rect">
            <a:avLst/>
          </a:prstGeom>
        </p:spPr>
      </p:pic>
      <p:sp>
        <p:nvSpPr>
          <p:cNvPr id="5" name="TextBox 4">
            <a:extLst>
              <a:ext uri="{FF2B5EF4-FFF2-40B4-BE49-F238E27FC236}">
                <a16:creationId xmlns:a16="http://schemas.microsoft.com/office/drawing/2014/main" id="{1626786F-5F90-4DE3-A0DC-DECEFF024345}"/>
              </a:ext>
            </a:extLst>
          </p:cNvPr>
          <p:cNvSpPr txBox="1"/>
          <p:nvPr/>
        </p:nvSpPr>
        <p:spPr>
          <a:xfrm>
            <a:off x="2466975" y="6248400"/>
            <a:ext cx="59150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https://github.com/theislab/single-cell-tutorial/</a:t>
            </a:r>
          </a:p>
        </p:txBody>
      </p:sp>
    </p:spTree>
    <p:extLst>
      <p:ext uri="{BB962C8B-B14F-4D97-AF65-F5344CB8AC3E}">
        <p14:creationId xmlns:p14="http://schemas.microsoft.com/office/powerpoint/2010/main" val="367422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486696" y="4675886"/>
            <a:ext cx="2763774" cy="160832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2600" kern="1200">
                <a:solidFill>
                  <a:schemeClr val="tx1"/>
                </a:solidFill>
                <a:latin typeface="+mj-lt"/>
                <a:ea typeface="+mj-ea"/>
                <a:cs typeface="+mj-cs"/>
              </a:rPr>
              <a:t>Graph-based clustering (k-nearest neighbors)</a:t>
            </a:r>
          </a:p>
        </p:txBody>
      </p:sp>
      <p:sp>
        <p:nvSpPr>
          <p:cNvPr id="12" name="Rectangle 11">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9144001"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ounded Rectangle 28">
            <a:extLst>
              <a:ext uri="{FF2B5EF4-FFF2-40B4-BE49-F238E27FC236}">
                <a16:creationId xmlns:a16="http://schemas.microsoft.com/office/drawing/2014/main" id="{07A0C51E-5464-4470-855E-CA530A59B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4667" y="640091"/>
            <a:ext cx="6054666" cy="355090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p:cNvPicPr>
            <a:picLocks noChangeAspect="1"/>
          </p:cNvPicPr>
          <p:nvPr/>
        </p:nvPicPr>
        <p:blipFill>
          <a:blip r:embed="rId3"/>
          <a:stretch>
            <a:fillRect/>
          </a:stretch>
        </p:blipFill>
        <p:spPr>
          <a:xfrm>
            <a:off x="1719524" y="896603"/>
            <a:ext cx="5704949" cy="3037884"/>
          </a:xfrm>
          <a:prstGeom prst="rect">
            <a:avLst/>
          </a:prstGeom>
        </p:spPr>
      </p:pic>
      <p:sp>
        <p:nvSpPr>
          <p:cNvPr id="3" name="TextBox 2">
            <a:extLst>
              <a:ext uri="{FF2B5EF4-FFF2-40B4-BE49-F238E27FC236}">
                <a16:creationId xmlns:a16="http://schemas.microsoft.com/office/drawing/2014/main" id="{E78C523E-953A-49F6-A7F7-F7488A1E839A}"/>
              </a:ext>
            </a:extLst>
          </p:cNvPr>
          <p:cNvSpPr txBox="1"/>
          <p:nvPr/>
        </p:nvSpPr>
        <p:spPr>
          <a:xfrm>
            <a:off x="3648075" y="4675886"/>
            <a:ext cx="5006720" cy="160508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Aft>
                <a:spcPts val="600"/>
              </a:spcAft>
            </a:pPr>
            <a:r>
              <a:rPr lang="en-US" sz="1400" dirty="0"/>
              <a:t>Cells are represented as nodes in the graph. Each cell is connected to its K most similar cells, which are typically obtained using Euclidean distances on the PC-reduced expression space. Depending on the size of the dataset, K is commonly set to be between 5 and 100 nearest neighbors. The resulting graph captures the underlying topology of the expression data</a:t>
            </a:r>
            <a:endParaRPr lang="en-US" dirty="0"/>
          </a:p>
        </p:txBody>
      </p:sp>
      <p:sp>
        <p:nvSpPr>
          <p:cNvPr id="5" name="TextBox 4"/>
          <p:cNvSpPr txBox="1"/>
          <p:nvPr/>
        </p:nvSpPr>
        <p:spPr>
          <a:xfrm>
            <a:off x="6664453" y="6421014"/>
            <a:ext cx="2479547" cy="369332"/>
          </a:xfrm>
          <a:prstGeom prst="rect">
            <a:avLst/>
          </a:prstGeom>
          <a:noFill/>
        </p:spPr>
        <p:txBody>
          <a:bodyPr wrap="square" rtlCol="0">
            <a:spAutoFit/>
          </a:bodyPr>
          <a:lstStyle/>
          <a:p>
            <a:pPr>
              <a:spcAft>
                <a:spcPts val="600"/>
              </a:spcAft>
            </a:pPr>
            <a:r>
              <a:rPr lang="en-US" dirty="0"/>
              <a:t>Levine et al. 2015 </a:t>
            </a:r>
            <a:r>
              <a:rPr lang="en-US" i="1" dirty="0"/>
              <a:t>Cell</a:t>
            </a:r>
            <a:endParaRPr lang="en-US"/>
          </a:p>
        </p:txBody>
      </p:sp>
    </p:spTree>
    <p:extLst>
      <p:ext uri="{BB962C8B-B14F-4D97-AF65-F5344CB8AC3E}">
        <p14:creationId xmlns:p14="http://schemas.microsoft.com/office/powerpoint/2010/main" val="2018848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7711" y="221673"/>
            <a:ext cx="6288577" cy="1332634"/>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E7E98B-261C-4C73-BB1C-EF660835A73F}"/>
              </a:ext>
            </a:extLst>
          </p:cNvPr>
          <p:cNvSpPr>
            <a:spLocks noGrp="1"/>
          </p:cNvSpPr>
          <p:nvPr>
            <p:ph type="title"/>
          </p:nvPr>
        </p:nvSpPr>
        <p:spPr>
          <a:xfrm>
            <a:off x="1577340" y="310343"/>
            <a:ext cx="5989320" cy="868823"/>
          </a:xfrm>
        </p:spPr>
        <p:txBody>
          <a:bodyPr vert="horz" lIns="91440" tIns="45720" rIns="91440" bIns="45720" rtlCol="0" anchor="ctr">
            <a:normAutofit/>
          </a:bodyPr>
          <a:lstStyle/>
          <a:p>
            <a:pPr defTabSz="914400">
              <a:lnSpc>
                <a:spcPct val="90000"/>
              </a:lnSpc>
            </a:pPr>
            <a:r>
              <a:rPr lang="en-US" sz="3500"/>
              <a:t>Cluster Annotation</a:t>
            </a:r>
          </a:p>
        </p:txBody>
      </p:sp>
      <p:sp>
        <p:nvSpPr>
          <p:cNvPr id="17" name="Rectangle: Rounded Corners 1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2332" y="1211407"/>
            <a:ext cx="5419335"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10" name="Content Placeholder 9">
            <a:extLst>
              <a:ext uri="{FF2B5EF4-FFF2-40B4-BE49-F238E27FC236}">
                <a16:creationId xmlns:a16="http://schemas.microsoft.com/office/drawing/2014/main" id="{6EDEB57F-A0A0-417A-A2D4-B73B7914D6C3}"/>
              </a:ext>
            </a:extLst>
          </p:cNvPr>
          <p:cNvSpPr>
            <a:spLocks noGrp="1"/>
          </p:cNvSpPr>
          <p:nvPr>
            <p:ph idx="1"/>
          </p:nvPr>
        </p:nvSpPr>
        <p:spPr>
          <a:xfrm>
            <a:off x="1961803" y="1263807"/>
            <a:ext cx="5220393" cy="598516"/>
          </a:xfrm>
        </p:spPr>
        <p:txBody>
          <a:bodyPr vert="horz" lIns="91440" tIns="45720" rIns="91440" bIns="45720" rtlCol="0" anchor="ctr">
            <a:normAutofit/>
          </a:bodyPr>
          <a:lstStyle/>
          <a:p>
            <a:pPr marL="0" indent="0" algn="ctr" defTabSz="914400">
              <a:lnSpc>
                <a:spcPct val="90000"/>
              </a:lnSpc>
              <a:spcBef>
                <a:spcPts val="1000"/>
              </a:spcBef>
              <a:buNone/>
            </a:pPr>
            <a:r>
              <a:rPr lang="en-US" sz="1700">
                <a:solidFill>
                  <a:schemeClr val="bg1"/>
                </a:solidFill>
              </a:rPr>
              <a:t>Compare marker genes in data to marker genes in reference dataset</a:t>
            </a:r>
          </a:p>
        </p:txBody>
      </p:sp>
      <p:pic>
        <p:nvPicPr>
          <p:cNvPr id="4" name="Picture 4" descr="A close up of a map&#10;&#10;Description generated with high confidence">
            <a:extLst>
              <a:ext uri="{FF2B5EF4-FFF2-40B4-BE49-F238E27FC236}">
                <a16:creationId xmlns:a16="http://schemas.microsoft.com/office/drawing/2014/main" id="{56196DCF-A9F8-4A08-BF01-E89F8C337D52}"/>
              </a:ext>
            </a:extLst>
          </p:cNvPr>
          <p:cNvPicPr>
            <a:picLocks noChangeAspect="1"/>
          </p:cNvPicPr>
          <p:nvPr/>
        </p:nvPicPr>
        <p:blipFill rotWithShape="1">
          <a:blip r:embed="rId3"/>
          <a:srcRect r="32544" b="33263"/>
          <a:stretch/>
        </p:blipFill>
        <p:spPr>
          <a:xfrm>
            <a:off x="2470404" y="2275087"/>
            <a:ext cx="4197096" cy="3882456"/>
          </a:xfrm>
          <a:prstGeom prst="rect">
            <a:avLst/>
          </a:prstGeom>
        </p:spPr>
      </p:pic>
    </p:spTree>
    <p:extLst>
      <p:ext uri="{BB962C8B-B14F-4D97-AF65-F5344CB8AC3E}">
        <p14:creationId xmlns:p14="http://schemas.microsoft.com/office/powerpoint/2010/main" val="2125244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EDC1C-EFF3-4A5A-8655-6D1AF2D07DF9}"/>
              </a:ext>
            </a:extLst>
          </p:cNvPr>
          <p:cNvSpPr>
            <a:spLocks noGrp="1"/>
          </p:cNvSpPr>
          <p:nvPr>
            <p:ph type="title"/>
          </p:nvPr>
        </p:nvSpPr>
        <p:spPr/>
        <p:txBody>
          <a:bodyPr/>
          <a:lstStyle/>
          <a:p>
            <a:r>
              <a:rPr lang="en-US">
                <a:cs typeface="Calibri"/>
              </a:rPr>
              <a:t>Trajectory analysis</a:t>
            </a:r>
            <a:endParaRPr lang="en-US"/>
          </a:p>
        </p:txBody>
      </p:sp>
      <p:sp>
        <p:nvSpPr>
          <p:cNvPr id="3" name="Content Placeholder 2">
            <a:extLst>
              <a:ext uri="{FF2B5EF4-FFF2-40B4-BE49-F238E27FC236}">
                <a16:creationId xmlns:a16="http://schemas.microsoft.com/office/drawing/2014/main" id="{6A4F8AFB-B43B-4CE8-82B8-676EA66C3556}"/>
              </a:ext>
            </a:extLst>
          </p:cNvPr>
          <p:cNvSpPr>
            <a:spLocks noGrp="1"/>
          </p:cNvSpPr>
          <p:nvPr>
            <p:ph idx="1"/>
          </p:nvPr>
        </p:nvSpPr>
        <p:spPr/>
        <p:txBody>
          <a:bodyPr vert="horz" lIns="91440" tIns="45720" rIns="91440" bIns="45720" rtlCol="0" anchor="t">
            <a:normAutofit/>
          </a:bodyPr>
          <a:lstStyle/>
          <a:p>
            <a:r>
              <a:rPr lang="en-US" sz="2000">
                <a:cs typeface="Calibri"/>
              </a:rPr>
              <a:t>Clustering groups cells into cell identities and trajectory analysis captures transitions between cell identities, differentiation processes, or changes in biological function. </a:t>
            </a:r>
            <a:endParaRPr lang="en-US">
              <a:ea typeface="+mn-lt"/>
              <a:cs typeface="+mn-lt"/>
            </a:endParaRPr>
          </a:p>
          <a:p>
            <a:r>
              <a:rPr lang="en-US" sz="2000" b="1">
                <a:ea typeface="+mn-lt"/>
                <a:cs typeface="+mn-lt"/>
              </a:rPr>
              <a:t>Inferring pseudotemporal orderings or trajectories of cells</a:t>
            </a:r>
            <a:r>
              <a:rPr lang="en-US" sz="2000">
                <a:ea typeface="+mn-lt"/>
                <a:cs typeface="+mn-lt"/>
              </a:rPr>
              <a:t>: assumes that data lie on a connected manifold and labels cells with a continuous variable</a:t>
            </a:r>
            <a:endParaRPr lang="en-US">
              <a:cs typeface="Calibri"/>
            </a:endParaRPr>
          </a:p>
          <a:p>
            <a:r>
              <a:rPr lang="en-US" sz="2000">
                <a:ea typeface="+mn-lt"/>
                <a:cs typeface="+mn-lt"/>
              </a:rPr>
              <a:t> Multiple methods should be tested</a:t>
            </a:r>
            <a:endParaRPr lang="en-US" sz="2000">
              <a:cs typeface="Calibri"/>
            </a:endParaRPr>
          </a:p>
        </p:txBody>
      </p:sp>
      <p:pic>
        <p:nvPicPr>
          <p:cNvPr id="4" name="Picture 4" descr="Chart, scatter chart&#10;&#10;Description automatically generated">
            <a:extLst>
              <a:ext uri="{FF2B5EF4-FFF2-40B4-BE49-F238E27FC236}">
                <a16:creationId xmlns:a16="http://schemas.microsoft.com/office/drawing/2014/main" id="{59655557-7D1B-48A9-9C91-0671E7C7842B}"/>
              </a:ext>
            </a:extLst>
          </p:cNvPr>
          <p:cNvPicPr>
            <a:picLocks noChangeAspect="1"/>
          </p:cNvPicPr>
          <p:nvPr/>
        </p:nvPicPr>
        <p:blipFill>
          <a:blip r:embed="rId3"/>
          <a:stretch>
            <a:fillRect/>
          </a:stretch>
        </p:blipFill>
        <p:spPr>
          <a:xfrm>
            <a:off x="1925904" y="4117583"/>
            <a:ext cx="5292191" cy="2426093"/>
          </a:xfrm>
          <a:prstGeom prst="rect">
            <a:avLst/>
          </a:prstGeom>
        </p:spPr>
      </p:pic>
      <p:sp>
        <p:nvSpPr>
          <p:cNvPr id="5" name="TextBox 4">
            <a:extLst>
              <a:ext uri="{FF2B5EF4-FFF2-40B4-BE49-F238E27FC236}">
                <a16:creationId xmlns:a16="http://schemas.microsoft.com/office/drawing/2014/main" id="{C8F3C0F5-AF64-41FA-A34D-EE3A297D560A}"/>
              </a:ext>
            </a:extLst>
          </p:cNvPr>
          <p:cNvSpPr txBox="1"/>
          <p:nvPr/>
        </p:nvSpPr>
        <p:spPr>
          <a:xfrm>
            <a:off x="2526869" y="6649803"/>
            <a:ext cx="416580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t>Wu et al., 2020 https://doi.org/10.1038/</a:t>
            </a:r>
            <a:r>
              <a:rPr lang="en-US" sz="800" dirty="0"/>
              <a:t>s41581-020-0262-0</a:t>
            </a:r>
            <a:endParaRPr lang="en-US" sz="800">
              <a:cs typeface="Calibri"/>
            </a:endParaRPr>
          </a:p>
        </p:txBody>
      </p:sp>
    </p:spTree>
    <p:extLst>
      <p:ext uri="{BB962C8B-B14F-4D97-AF65-F5344CB8AC3E}">
        <p14:creationId xmlns:p14="http://schemas.microsoft.com/office/powerpoint/2010/main" val="4279258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8"/>
          <p:cNvSpPr txBox="1">
            <a:spLocks noGrp="1"/>
          </p:cNvSpPr>
          <p:nvPr>
            <p:ph type="title"/>
          </p:nvPr>
        </p:nvSpPr>
        <p:spPr>
          <a:xfrm>
            <a:off x="311700" y="53434"/>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Fate Decisions of Major Neural Lineages</a:t>
            </a:r>
            <a:endParaRPr/>
          </a:p>
        </p:txBody>
      </p:sp>
      <p:pic>
        <p:nvPicPr>
          <p:cNvPr id="461" name="Google Shape;461;p38"/>
          <p:cNvPicPr preferRelativeResize="0"/>
          <p:nvPr/>
        </p:nvPicPr>
        <p:blipFill>
          <a:blip r:embed="rId3">
            <a:alphaModFix/>
          </a:blip>
          <a:stretch>
            <a:fillRect/>
          </a:stretch>
        </p:blipFill>
        <p:spPr>
          <a:xfrm>
            <a:off x="1257226" y="1418125"/>
            <a:ext cx="2262825" cy="1965612"/>
          </a:xfrm>
          <a:prstGeom prst="rect">
            <a:avLst/>
          </a:prstGeom>
          <a:noFill/>
          <a:ln>
            <a:noFill/>
          </a:ln>
        </p:spPr>
      </p:pic>
      <p:pic>
        <p:nvPicPr>
          <p:cNvPr id="462" name="Google Shape;462;p38"/>
          <p:cNvPicPr preferRelativeResize="0"/>
          <p:nvPr/>
        </p:nvPicPr>
        <p:blipFill rotWithShape="1">
          <a:blip r:embed="rId4">
            <a:alphaModFix/>
          </a:blip>
          <a:srcRect r="2799"/>
          <a:stretch/>
        </p:blipFill>
        <p:spPr>
          <a:xfrm>
            <a:off x="1768784" y="3429000"/>
            <a:ext cx="2558517" cy="2515974"/>
          </a:xfrm>
          <a:prstGeom prst="rect">
            <a:avLst/>
          </a:prstGeom>
          <a:noFill/>
          <a:ln>
            <a:noFill/>
          </a:ln>
        </p:spPr>
      </p:pic>
      <p:pic>
        <p:nvPicPr>
          <p:cNvPr id="463" name="Google Shape;463;p38"/>
          <p:cNvPicPr preferRelativeResize="0"/>
          <p:nvPr/>
        </p:nvPicPr>
        <p:blipFill>
          <a:blip r:embed="rId5">
            <a:alphaModFix/>
          </a:blip>
          <a:stretch>
            <a:fillRect/>
          </a:stretch>
        </p:blipFill>
        <p:spPr>
          <a:xfrm>
            <a:off x="5777526" y="1839326"/>
            <a:ext cx="3277075" cy="3532625"/>
          </a:xfrm>
          <a:prstGeom prst="rect">
            <a:avLst/>
          </a:prstGeom>
          <a:noFill/>
          <a:ln>
            <a:noFill/>
          </a:ln>
        </p:spPr>
      </p:pic>
      <p:cxnSp>
        <p:nvCxnSpPr>
          <p:cNvPr id="464" name="Google Shape;464;p38"/>
          <p:cNvCxnSpPr/>
          <p:nvPr/>
        </p:nvCxnSpPr>
        <p:spPr>
          <a:xfrm>
            <a:off x="4349875" y="1399725"/>
            <a:ext cx="40200" cy="4560900"/>
          </a:xfrm>
          <a:prstGeom prst="straightConnector1">
            <a:avLst/>
          </a:prstGeom>
          <a:noFill/>
          <a:ln w="9525" cap="flat" cmpd="sng">
            <a:solidFill>
              <a:schemeClr val="dk2"/>
            </a:solidFill>
            <a:prstDash val="solid"/>
            <a:round/>
            <a:headEnd type="none" w="med" len="med"/>
            <a:tailEnd type="none" w="med" len="med"/>
          </a:ln>
        </p:spPr>
      </p:cxnSp>
      <p:cxnSp>
        <p:nvCxnSpPr>
          <p:cNvPr id="465" name="Google Shape;465;p38"/>
          <p:cNvCxnSpPr/>
          <p:nvPr/>
        </p:nvCxnSpPr>
        <p:spPr>
          <a:xfrm>
            <a:off x="60275" y="3379525"/>
            <a:ext cx="4309800" cy="40200"/>
          </a:xfrm>
          <a:prstGeom prst="straightConnector1">
            <a:avLst/>
          </a:prstGeom>
          <a:noFill/>
          <a:ln w="9525" cap="flat" cmpd="sng">
            <a:solidFill>
              <a:schemeClr val="dk2"/>
            </a:solidFill>
            <a:prstDash val="solid"/>
            <a:round/>
            <a:headEnd type="none" w="med" len="med"/>
            <a:tailEnd type="none" w="med" len="med"/>
          </a:ln>
        </p:spPr>
      </p:cxnSp>
      <p:sp>
        <p:nvSpPr>
          <p:cNvPr id="466" name="Google Shape;466;p38"/>
          <p:cNvSpPr txBox="1"/>
          <p:nvPr/>
        </p:nvSpPr>
        <p:spPr>
          <a:xfrm>
            <a:off x="28425" y="1320100"/>
            <a:ext cx="2109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t>1</a:t>
            </a:r>
            <a:endParaRPr sz="1400"/>
          </a:p>
        </p:txBody>
      </p:sp>
      <p:sp>
        <p:nvSpPr>
          <p:cNvPr id="467" name="Google Shape;467;p38"/>
          <p:cNvSpPr txBox="1"/>
          <p:nvPr/>
        </p:nvSpPr>
        <p:spPr>
          <a:xfrm>
            <a:off x="54400" y="3788950"/>
            <a:ext cx="1812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t>2</a:t>
            </a:r>
            <a:endParaRPr sz="1400"/>
          </a:p>
        </p:txBody>
      </p:sp>
      <p:sp>
        <p:nvSpPr>
          <p:cNvPr id="468" name="Google Shape;468;p38"/>
          <p:cNvSpPr txBox="1"/>
          <p:nvPr/>
        </p:nvSpPr>
        <p:spPr>
          <a:xfrm>
            <a:off x="4384175" y="1321825"/>
            <a:ext cx="2109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t>3</a:t>
            </a:r>
            <a:endParaRPr sz="1400"/>
          </a:p>
        </p:txBody>
      </p:sp>
      <p:sp>
        <p:nvSpPr>
          <p:cNvPr id="469" name="Google Shape;469;p38"/>
          <p:cNvSpPr txBox="1"/>
          <p:nvPr/>
        </p:nvSpPr>
        <p:spPr>
          <a:xfrm>
            <a:off x="65500" y="6139796"/>
            <a:ext cx="9030624" cy="546046"/>
          </a:xfrm>
          <a:prstGeom prst="rect">
            <a:avLst/>
          </a:prstGeom>
          <a:noFill/>
          <a:ln>
            <a:noFill/>
          </a:ln>
        </p:spPr>
        <p:txBody>
          <a:bodyPr spcFirstLastPara="1" wrap="square" lIns="91425" tIns="91425" rIns="91425" bIns="91425" anchor="t" anchorCtr="0">
            <a:noAutofit/>
          </a:bodyPr>
          <a:lstStyle/>
          <a:p>
            <a:r>
              <a:rPr lang="en" sz="1400"/>
              <a:t>RNA Velocity can orient a lineage tree (predict future) without prior knowledge of the developmental process by assessing the ratio </a:t>
            </a:r>
            <a:r>
              <a:rPr lang="en" sz="1400" dirty="0"/>
              <a:t>of spliced to unspliced RNA molecules present. High ratio of unspliced/spliced = increasing gene expression</a:t>
            </a:r>
            <a:endParaRPr sz="1400" dirty="0"/>
          </a:p>
        </p:txBody>
      </p:sp>
      <p:sp>
        <p:nvSpPr>
          <p:cNvPr id="470" name="Google Shape;470;p38"/>
          <p:cNvSpPr txBox="1"/>
          <p:nvPr/>
        </p:nvSpPr>
        <p:spPr>
          <a:xfrm>
            <a:off x="3375400" y="2865875"/>
            <a:ext cx="7233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t>t-SNE</a:t>
            </a:r>
            <a:endParaRPr sz="1400"/>
          </a:p>
        </p:txBody>
      </p:sp>
      <p:sp>
        <p:nvSpPr>
          <p:cNvPr id="471" name="Google Shape;471;p38"/>
          <p:cNvSpPr/>
          <p:nvPr/>
        </p:nvSpPr>
        <p:spPr>
          <a:xfrm>
            <a:off x="49450" y="1429525"/>
            <a:ext cx="210900" cy="231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2" name="Google Shape;472;p38"/>
          <p:cNvSpPr/>
          <p:nvPr/>
        </p:nvSpPr>
        <p:spPr>
          <a:xfrm>
            <a:off x="4458488" y="1429525"/>
            <a:ext cx="210900" cy="231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3" name="Google Shape;473;p38"/>
          <p:cNvSpPr/>
          <p:nvPr/>
        </p:nvSpPr>
        <p:spPr>
          <a:xfrm>
            <a:off x="354250" y="1734325"/>
            <a:ext cx="210900" cy="231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74" name="Google Shape;474;p38"/>
          <p:cNvSpPr/>
          <p:nvPr/>
        </p:nvSpPr>
        <p:spPr>
          <a:xfrm>
            <a:off x="100800" y="3897250"/>
            <a:ext cx="210900" cy="231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75" name="Google Shape;475;p38"/>
          <p:cNvSpPr/>
          <p:nvPr/>
        </p:nvSpPr>
        <p:spPr>
          <a:xfrm>
            <a:off x="5543550" y="1965325"/>
            <a:ext cx="310200" cy="441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476" name="Google Shape;476;p38"/>
          <p:cNvPicPr preferRelativeResize="0"/>
          <p:nvPr/>
        </p:nvPicPr>
        <p:blipFill>
          <a:blip r:embed="rId6">
            <a:alphaModFix/>
          </a:blip>
          <a:stretch>
            <a:fillRect/>
          </a:stretch>
        </p:blipFill>
        <p:spPr>
          <a:xfrm>
            <a:off x="4482875" y="2443350"/>
            <a:ext cx="1201850" cy="2324568"/>
          </a:xfrm>
          <a:prstGeom prst="rect">
            <a:avLst/>
          </a:prstGeom>
          <a:noFill/>
          <a:ln>
            <a:noFill/>
          </a:ln>
        </p:spPr>
      </p:pic>
      <p:sp>
        <p:nvSpPr>
          <p:cNvPr id="477" name="Google Shape;477;p38"/>
          <p:cNvSpPr/>
          <p:nvPr/>
        </p:nvSpPr>
        <p:spPr>
          <a:xfrm>
            <a:off x="5543550" y="4466500"/>
            <a:ext cx="181200" cy="441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extLst>
      <p:ext uri="{BB962C8B-B14F-4D97-AF65-F5344CB8AC3E}">
        <p14:creationId xmlns:p14="http://schemas.microsoft.com/office/powerpoint/2010/main" val="2944919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795"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3"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Rectangle 3">
            <a:extLst>
              <a:ext uri="{FF2B5EF4-FFF2-40B4-BE49-F238E27FC236}">
                <a16:creationId xmlns:a16="http://schemas.microsoft.com/office/drawing/2014/main" id="{00672CD2-6130-4BB0-A0F5-D89DC442437A}"/>
              </a:ext>
            </a:extLst>
          </p:cNvPr>
          <p:cNvSpPr>
            <a:spLocks noGrp="1" noChangeArrowheads="1"/>
          </p:cNvSpPr>
          <p:nvPr/>
        </p:nvSpPr>
        <p:spPr>
          <a:xfrm>
            <a:off x="666473" y="4760132"/>
            <a:ext cx="2960565" cy="1777829"/>
          </a:xfrm>
          <a:prstGeom prst="rect">
            <a:avLst/>
          </a:prstGeom>
        </p:spPr>
        <p:txBody>
          <a:bodyPr vert="horz" lIns="91440" tIns="45720" rIns="91440" bIns="45720" rtlCol="0" anchor="ctr">
            <a:normAutofit/>
          </a:bodyPr>
          <a:lstStyle>
            <a:lvl1pPr algn="l" defTabSz="1007943" rtl="0" eaLnBrk="1" latinLnBrk="0" hangingPunct="1">
              <a:lnSpc>
                <a:spcPct val="85000"/>
              </a:lnSpc>
              <a:spcBef>
                <a:spcPct val="0"/>
              </a:spcBef>
              <a:buNone/>
              <a:defRPr sz="5300" kern="1200" spc="-55" baseline="0">
                <a:solidFill>
                  <a:schemeClr val="tx1">
                    <a:lumMod val="75000"/>
                    <a:lumOff val="25000"/>
                  </a:schemeClr>
                </a:solidFill>
                <a:latin typeface="+mj-lt"/>
                <a:ea typeface="+mj-ea"/>
                <a:cs typeface="+mj-cs"/>
              </a:defRPr>
            </a:lvl1pPr>
          </a:lstStyle>
          <a:p>
            <a:pPr defTabSz="914400">
              <a:lnSpc>
                <a:spcPct val="90000"/>
              </a:lnSpc>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altLang="en-US" sz="3200" kern="1200">
                <a:solidFill>
                  <a:schemeClr val="tx1"/>
                </a:solidFill>
                <a:latin typeface="+mj-lt"/>
                <a:ea typeface="+mj-ea"/>
                <a:cs typeface="+mj-cs"/>
              </a:rPr>
              <a:t>PAGA (Partition-based graph abstraction)</a:t>
            </a:r>
          </a:p>
        </p:txBody>
      </p:sp>
      <p:sp>
        <p:nvSpPr>
          <p:cNvPr id="33" name="Freeform: Shape 32">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 name="Picture 4" descr="A close up of a map&#10;&#10;Description generated with high confidence">
            <a:extLst>
              <a:ext uri="{FF2B5EF4-FFF2-40B4-BE49-F238E27FC236}">
                <a16:creationId xmlns:a16="http://schemas.microsoft.com/office/drawing/2014/main" id="{9490E8F3-F990-4B70-A2FE-010C0F093C94}"/>
              </a:ext>
            </a:extLst>
          </p:cNvPr>
          <p:cNvPicPr>
            <a:picLocks noChangeAspect="1"/>
          </p:cNvPicPr>
          <p:nvPr/>
        </p:nvPicPr>
        <p:blipFill>
          <a:blip r:embed="rId2"/>
          <a:stretch>
            <a:fillRect/>
          </a:stretch>
        </p:blipFill>
        <p:spPr>
          <a:xfrm>
            <a:off x="669434" y="671951"/>
            <a:ext cx="7811877" cy="3359108"/>
          </a:xfrm>
          <a:prstGeom prst="rect">
            <a:avLst/>
          </a:prstGeom>
        </p:spPr>
      </p:pic>
      <p:sp>
        <p:nvSpPr>
          <p:cNvPr id="5" name="Rectangle 4">
            <a:extLst>
              <a:ext uri="{FF2B5EF4-FFF2-40B4-BE49-F238E27FC236}">
                <a16:creationId xmlns:a16="http://schemas.microsoft.com/office/drawing/2014/main" id="{D0C94E9D-C5BA-4111-9BB3-9A820046F5A3}"/>
              </a:ext>
            </a:extLst>
          </p:cNvPr>
          <p:cNvSpPr>
            <a:spLocks noGrp="1" noChangeArrowheads="1"/>
          </p:cNvSpPr>
          <p:nvPr/>
        </p:nvSpPr>
        <p:spPr>
          <a:xfrm>
            <a:off x="3838835" y="4767660"/>
            <a:ext cx="4711405" cy="1770300"/>
          </a:xfrm>
          <a:prstGeom prst="rect">
            <a:avLst/>
          </a:prstGeom>
        </p:spPr>
        <p:txBody>
          <a:bodyPr vert="horz" lIns="91440" tIns="45720" rIns="91440" bIns="45720" rtlCol="0" anchor="ctr">
            <a:noAutofit/>
          </a:bodyPr>
          <a:lstStyle>
            <a:lvl1pPr marL="100794" indent="-100794" algn="l" defTabSz="1007943" rtl="0" eaLnBrk="1" latinLnBrk="0" hangingPunct="1">
              <a:lnSpc>
                <a:spcPct val="90000"/>
              </a:lnSpc>
              <a:spcBef>
                <a:spcPts val="1323"/>
              </a:spcBef>
              <a:spcAft>
                <a:spcPts val="220"/>
              </a:spcAft>
              <a:buClr>
                <a:schemeClr val="accent1"/>
              </a:buClr>
              <a:buSzPct val="100000"/>
              <a:buFont typeface="Calibri" panose="020F0502020204030204" pitchFamily="34" charset="0"/>
              <a:buChar char=" "/>
              <a:defRPr sz="2200" kern="1200">
                <a:solidFill>
                  <a:schemeClr val="tx1">
                    <a:lumMod val="75000"/>
                    <a:lumOff val="25000"/>
                  </a:schemeClr>
                </a:solidFill>
                <a:latin typeface="+mn-lt"/>
                <a:ea typeface="+mn-ea"/>
                <a:cs typeface="+mn-cs"/>
              </a:defRPr>
            </a:lvl1pPr>
            <a:lvl2pPr marL="423336" indent="-201589" algn="l" defTabSz="1007943" rtl="0" eaLnBrk="1" latinLnBrk="0" hangingPunct="1">
              <a:lnSpc>
                <a:spcPct val="90000"/>
              </a:lnSpc>
              <a:spcBef>
                <a:spcPts val="220"/>
              </a:spcBef>
              <a:spcAft>
                <a:spcPts val="441"/>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2pPr>
            <a:lvl3pPr marL="624925" indent="-201589" algn="l" defTabSz="1007943" rtl="0" eaLnBrk="1" latinLnBrk="0" hangingPunct="1">
              <a:lnSpc>
                <a:spcPct val="90000"/>
              </a:lnSpc>
              <a:spcBef>
                <a:spcPts val="220"/>
              </a:spcBef>
              <a:spcAft>
                <a:spcPts val="441"/>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3pPr>
            <a:lvl4pPr marL="826513" indent="-201589" algn="l" defTabSz="1007943" rtl="0" eaLnBrk="1" latinLnBrk="0" hangingPunct="1">
              <a:lnSpc>
                <a:spcPct val="90000"/>
              </a:lnSpc>
              <a:spcBef>
                <a:spcPts val="220"/>
              </a:spcBef>
              <a:spcAft>
                <a:spcPts val="441"/>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4pPr>
            <a:lvl5pPr marL="1028102" indent="-201589" algn="l" defTabSz="1007943" rtl="0" eaLnBrk="1" latinLnBrk="0" hangingPunct="1">
              <a:lnSpc>
                <a:spcPct val="90000"/>
              </a:lnSpc>
              <a:spcBef>
                <a:spcPts val="220"/>
              </a:spcBef>
              <a:spcAft>
                <a:spcPts val="441"/>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5pPr>
            <a:lvl6pPr marL="1212530" indent="-251986" algn="l" defTabSz="1007943" rtl="0" eaLnBrk="1" latinLnBrk="0" hangingPunct="1">
              <a:lnSpc>
                <a:spcPct val="90000"/>
              </a:lnSpc>
              <a:spcBef>
                <a:spcPts val="220"/>
              </a:spcBef>
              <a:spcAft>
                <a:spcPts val="441"/>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432990" indent="-251986" algn="l" defTabSz="1007943" rtl="0" eaLnBrk="1" latinLnBrk="0" hangingPunct="1">
              <a:lnSpc>
                <a:spcPct val="90000"/>
              </a:lnSpc>
              <a:spcBef>
                <a:spcPts val="220"/>
              </a:spcBef>
              <a:spcAft>
                <a:spcPts val="441"/>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653450" indent="-251986" algn="l" defTabSz="1007943" rtl="0" eaLnBrk="1" latinLnBrk="0" hangingPunct="1">
              <a:lnSpc>
                <a:spcPct val="90000"/>
              </a:lnSpc>
              <a:spcBef>
                <a:spcPts val="220"/>
              </a:spcBef>
              <a:spcAft>
                <a:spcPts val="441"/>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873910" indent="-251986" algn="l" defTabSz="1007943" rtl="0" eaLnBrk="1" latinLnBrk="0" hangingPunct="1">
              <a:lnSpc>
                <a:spcPct val="90000"/>
              </a:lnSpc>
              <a:spcBef>
                <a:spcPts val="220"/>
              </a:spcBef>
              <a:spcAft>
                <a:spcPts val="441"/>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203200" indent="0" defTabSz="914400">
              <a:buSzPct val="4500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endParaRPr lang="en-US" altLang="en-US" sz="1200" dirty="0">
              <a:solidFill>
                <a:schemeClr val="tx1"/>
              </a:solidFill>
              <a:cs typeface="Calibri"/>
            </a:endParaRPr>
          </a:p>
          <a:p>
            <a:pPr marL="431800" indent="-228600" defTabSz="914400">
              <a:buSzPct val="45000"/>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altLang="en-US" sz="1200">
                <a:solidFill>
                  <a:schemeClr val="tx1"/>
                </a:solidFill>
              </a:rPr>
              <a:t>PAGA is a statistical model for the connectivity of groups of cells whose nodes correspond to cell groups and whose edge weights quantify the connectivity between groups. Groups are connected if their number of inter-edges exceeds a fraction of the number of inter-edges expected under random assignment.</a:t>
            </a:r>
            <a:endParaRPr lang="en-US" altLang="en-US" sz="1200" dirty="0">
              <a:solidFill>
                <a:schemeClr val="tx1"/>
              </a:solidFill>
              <a:cs typeface="Calibri"/>
            </a:endParaRPr>
          </a:p>
          <a:p>
            <a:pPr marL="431800" indent="-228600" defTabSz="914400">
              <a:buSzPct val="45000"/>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altLang="en-US" sz="1200">
                <a:solidFill>
                  <a:schemeClr val="tx1"/>
                </a:solidFill>
              </a:rPr>
              <a:t>By quantifying the connectivity of partitions (groups, clusters) of the single-cell graph, PAGA generates a much simpler abstracted graph (PAGA graph) of partitions</a:t>
            </a:r>
            <a:endParaRPr lang="en-US" altLang="en-US" sz="1200" dirty="0">
              <a:solidFill>
                <a:schemeClr val="tx1"/>
              </a:solidFill>
              <a:cs typeface="Calibri"/>
            </a:endParaRPr>
          </a:p>
          <a:p>
            <a:pPr marL="431800" indent="-228600" defTabSz="914400">
              <a:buSzPct val="45000"/>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altLang="en-US" sz="1200">
                <a:solidFill>
                  <a:schemeClr val="tx1"/>
                </a:solidFill>
              </a:rPr>
              <a:t>By averaging over single-cell paths, it becomes possible to trace a putative biological process from a progenitor to fates</a:t>
            </a:r>
            <a:endParaRPr lang="en-US" altLang="en-US" sz="1200">
              <a:solidFill>
                <a:schemeClr val="tx1"/>
              </a:solidFill>
              <a:cs typeface="Calibri"/>
            </a:endParaRPr>
          </a:p>
          <a:p>
            <a:pPr marL="431800" indent="-228600" defTabSz="914400">
              <a:buSzPct val="45000"/>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endParaRPr lang="en-US" altLang="en-US" sz="600">
              <a:solidFill>
                <a:schemeClr val="tx1"/>
              </a:solidFill>
            </a:endParaRPr>
          </a:p>
        </p:txBody>
      </p:sp>
      <p:sp>
        <p:nvSpPr>
          <p:cNvPr id="3" name="TextBox 2">
            <a:extLst>
              <a:ext uri="{FF2B5EF4-FFF2-40B4-BE49-F238E27FC236}">
                <a16:creationId xmlns:a16="http://schemas.microsoft.com/office/drawing/2014/main" id="{41EC41FB-D148-486E-9B97-F3DC7C74565C}"/>
              </a:ext>
            </a:extLst>
          </p:cNvPr>
          <p:cNvSpPr txBox="1"/>
          <p:nvPr/>
        </p:nvSpPr>
        <p:spPr>
          <a:xfrm>
            <a:off x="1817319" y="4145414"/>
            <a:ext cx="5514622" cy="300083"/>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750" dirty="0">
                <a:solidFill>
                  <a:schemeClr val="bg1"/>
                </a:solidFill>
              </a:rPr>
              <a:t>F. A. Wolf et al., Graph abstraction reconciles clustering with trajectory inference through a topology preserving map of single cells. bioRxiv 208819 [Preprint]. 25 October 2017.</a:t>
            </a:r>
            <a:endParaRPr lang="en-US"/>
          </a:p>
        </p:txBody>
      </p:sp>
    </p:spTree>
    <p:extLst>
      <p:ext uri="{BB962C8B-B14F-4D97-AF65-F5344CB8AC3E}">
        <p14:creationId xmlns:p14="http://schemas.microsoft.com/office/powerpoint/2010/main" val="343031067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C1307-CF75-42BC-9BAF-8F312C071039}"/>
              </a:ext>
            </a:extLst>
          </p:cNvPr>
          <p:cNvSpPr>
            <a:spLocks noGrp="1"/>
          </p:cNvSpPr>
          <p:nvPr>
            <p:ph type="title"/>
          </p:nvPr>
        </p:nvSpPr>
        <p:spPr/>
        <p:txBody>
          <a:bodyPr/>
          <a:lstStyle/>
          <a:p>
            <a:r>
              <a:rPr lang="en-US" dirty="0">
                <a:cs typeface="Calibri Light"/>
              </a:rPr>
              <a:t>Partition-based graph abstraction (PAGA)</a:t>
            </a:r>
            <a:endParaRPr lang="en-US" dirty="0"/>
          </a:p>
        </p:txBody>
      </p:sp>
      <p:sp>
        <p:nvSpPr>
          <p:cNvPr id="3" name="Content Placeholder 2">
            <a:extLst>
              <a:ext uri="{FF2B5EF4-FFF2-40B4-BE49-F238E27FC236}">
                <a16:creationId xmlns:a16="http://schemas.microsoft.com/office/drawing/2014/main" id="{1AD4BD0D-D388-4A61-A4E8-52CFBE781805}"/>
              </a:ext>
            </a:extLst>
          </p:cNvPr>
          <p:cNvSpPr>
            <a:spLocks noGrp="1"/>
          </p:cNvSpPr>
          <p:nvPr>
            <p:ph idx="1"/>
          </p:nvPr>
        </p:nvSpPr>
        <p:spPr/>
        <p:txBody>
          <a:bodyPr vert="horz" lIns="68580" tIns="34290" rIns="68580" bIns="34290" rtlCol="0" anchor="t">
            <a:normAutofit/>
          </a:bodyPr>
          <a:lstStyle/>
          <a:p>
            <a:r>
              <a:rPr lang="en-US" sz="2800" dirty="0">
                <a:cs typeface="Calibri"/>
              </a:rPr>
              <a:t>PAGA generates graph-like maps of cells that preserve both the continuous and disconnected structure in single cell mRNA-seq data, reconciling clustering and </a:t>
            </a:r>
            <a:r>
              <a:rPr lang="en-US" sz="2800" dirty="0" err="1">
                <a:cs typeface="Calibri"/>
              </a:rPr>
              <a:t>pseudotemporal</a:t>
            </a:r>
            <a:r>
              <a:rPr lang="en-US" sz="2800" dirty="0">
                <a:cs typeface="Calibri"/>
              </a:rPr>
              <a:t> ordering algorithms</a:t>
            </a:r>
          </a:p>
        </p:txBody>
      </p:sp>
      <p:pic>
        <p:nvPicPr>
          <p:cNvPr id="4" name="Picture 4" descr="A close up of a map&#10;&#10;Description generated with high confidence">
            <a:extLst>
              <a:ext uri="{FF2B5EF4-FFF2-40B4-BE49-F238E27FC236}">
                <a16:creationId xmlns:a16="http://schemas.microsoft.com/office/drawing/2014/main" id="{ED323C52-6B25-4C1B-87B1-781EFE13E240}"/>
              </a:ext>
            </a:extLst>
          </p:cNvPr>
          <p:cNvPicPr>
            <a:picLocks noChangeAspect="1"/>
          </p:cNvPicPr>
          <p:nvPr/>
        </p:nvPicPr>
        <p:blipFill>
          <a:blip r:embed="rId3"/>
          <a:stretch>
            <a:fillRect/>
          </a:stretch>
        </p:blipFill>
        <p:spPr>
          <a:xfrm>
            <a:off x="1458355" y="3460115"/>
            <a:ext cx="6273010" cy="2692796"/>
          </a:xfrm>
          <a:prstGeom prst="rect">
            <a:avLst/>
          </a:prstGeom>
        </p:spPr>
      </p:pic>
      <p:sp>
        <p:nvSpPr>
          <p:cNvPr id="6" name="TextBox 5">
            <a:extLst>
              <a:ext uri="{FF2B5EF4-FFF2-40B4-BE49-F238E27FC236}">
                <a16:creationId xmlns:a16="http://schemas.microsoft.com/office/drawing/2014/main" id="{E909F440-52A9-4C70-849A-11F49707516B}"/>
              </a:ext>
            </a:extLst>
          </p:cNvPr>
          <p:cNvSpPr txBox="1"/>
          <p:nvPr/>
        </p:nvSpPr>
        <p:spPr>
          <a:xfrm>
            <a:off x="1837549" y="6512335"/>
            <a:ext cx="5514622" cy="300083"/>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750" dirty="0"/>
              <a:t>F. A. Wolf et al., Graph abstraction reconciles clustering with trajectory inference through a topology preserving map of single cells. bioRxiv 208819 [Preprint]. 25 October 2017.</a:t>
            </a:r>
          </a:p>
        </p:txBody>
      </p:sp>
    </p:spTree>
    <p:extLst>
      <p:ext uri="{BB962C8B-B14F-4D97-AF65-F5344CB8AC3E}">
        <p14:creationId xmlns:p14="http://schemas.microsoft.com/office/powerpoint/2010/main" val="3696212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B8C7BF-C5A6-433A-AC2A-C9B176659A03}"/>
              </a:ext>
            </a:extLst>
          </p:cNvPr>
          <p:cNvSpPr txBox="1"/>
          <p:nvPr/>
        </p:nvSpPr>
        <p:spPr>
          <a:xfrm>
            <a:off x="2145467" y="1738859"/>
            <a:ext cx="528403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https://scanpy.readthedocs.io/en/latest/index.html</a:t>
            </a:r>
          </a:p>
        </p:txBody>
      </p:sp>
      <p:pic>
        <p:nvPicPr>
          <p:cNvPr id="3" name="Picture 3" descr="A screenshot of a cell phone&#10;&#10;Description generated with very high confidence">
            <a:extLst>
              <a:ext uri="{FF2B5EF4-FFF2-40B4-BE49-F238E27FC236}">
                <a16:creationId xmlns:a16="http://schemas.microsoft.com/office/drawing/2014/main" id="{CD1C39DC-BCFD-47B6-BE51-C49A7E27C17C}"/>
              </a:ext>
            </a:extLst>
          </p:cNvPr>
          <p:cNvPicPr>
            <a:picLocks noChangeAspect="1"/>
          </p:cNvPicPr>
          <p:nvPr/>
        </p:nvPicPr>
        <p:blipFill>
          <a:blip r:embed="rId2"/>
          <a:stretch>
            <a:fillRect/>
          </a:stretch>
        </p:blipFill>
        <p:spPr>
          <a:xfrm>
            <a:off x="989351" y="2259052"/>
            <a:ext cx="7605634" cy="2705277"/>
          </a:xfrm>
          <a:prstGeom prst="rect">
            <a:avLst/>
          </a:prstGeom>
        </p:spPr>
      </p:pic>
    </p:spTree>
    <p:extLst>
      <p:ext uri="{BB962C8B-B14F-4D97-AF65-F5344CB8AC3E}">
        <p14:creationId xmlns:p14="http://schemas.microsoft.com/office/powerpoint/2010/main" val="3446198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10FDA1C2-114A-434A-999A-B50F39537791}"/>
              </a:ext>
            </a:extLst>
          </p:cNvPr>
          <p:cNvPicPr>
            <a:picLocks noChangeAspect="1"/>
          </p:cNvPicPr>
          <p:nvPr/>
        </p:nvPicPr>
        <p:blipFill>
          <a:blip r:embed="rId2"/>
          <a:stretch>
            <a:fillRect/>
          </a:stretch>
        </p:blipFill>
        <p:spPr>
          <a:xfrm>
            <a:off x="1326629" y="793296"/>
            <a:ext cx="6790543" cy="5440046"/>
          </a:xfrm>
          <a:prstGeom prst="rect">
            <a:avLst/>
          </a:prstGeom>
        </p:spPr>
      </p:pic>
    </p:spTree>
    <p:extLst>
      <p:ext uri="{BB962C8B-B14F-4D97-AF65-F5344CB8AC3E}">
        <p14:creationId xmlns:p14="http://schemas.microsoft.com/office/powerpoint/2010/main" val="3866627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9B298A1E-FE29-4A98-8BEC-2B9301FF7A5A}"/>
              </a:ext>
            </a:extLst>
          </p:cNvPr>
          <p:cNvPicPr>
            <a:picLocks noChangeAspect="1"/>
          </p:cNvPicPr>
          <p:nvPr/>
        </p:nvPicPr>
        <p:blipFill>
          <a:blip r:embed="rId2"/>
          <a:stretch>
            <a:fillRect/>
          </a:stretch>
        </p:blipFill>
        <p:spPr>
          <a:xfrm>
            <a:off x="1907499" y="58770"/>
            <a:ext cx="5638175" cy="4388878"/>
          </a:xfrm>
          <a:prstGeom prst="rect">
            <a:avLst/>
          </a:prstGeom>
        </p:spPr>
      </p:pic>
      <p:sp>
        <p:nvSpPr>
          <p:cNvPr id="4" name="TextBox 3">
            <a:extLst>
              <a:ext uri="{FF2B5EF4-FFF2-40B4-BE49-F238E27FC236}">
                <a16:creationId xmlns:a16="http://schemas.microsoft.com/office/drawing/2014/main" id="{56453183-3533-418B-BB4E-A92D189858B6}"/>
              </a:ext>
            </a:extLst>
          </p:cNvPr>
          <p:cNvSpPr txBox="1"/>
          <p:nvPr/>
        </p:nvSpPr>
        <p:spPr>
          <a:xfrm>
            <a:off x="1021205" y="4512039"/>
            <a:ext cx="7401392" cy="181588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404040"/>
                </a:solidFill>
                <a:latin typeface="Lato"/>
              </a:rPr>
              <a:t>At the most basic level, an </a:t>
            </a:r>
            <a:r>
              <a:rPr lang="en-US" sz="1600" dirty="0">
                <a:solidFill>
                  <a:srgbClr val="9B59B6"/>
                </a:solidFill>
                <a:latin typeface="Lato"/>
                <a:hlinkClick r:id="rId3" tooltip="(in anndata v0.6.17+16.g9335e10)"/>
              </a:rPr>
              <a:t>AnnData</a:t>
            </a:r>
            <a:r>
              <a:rPr lang="en-US" sz="1600" dirty="0">
                <a:solidFill>
                  <a:srgbClr val="404040"/>
                </a:solidFill>
                <a:latin typeface="Lato"/>
              </a:rPr>
              <a:t> object </a:t>
            </a:r>
            <a:r>
              <a:rPr lang="en-US" sz="1600" err="1"/>
              <a:t>adata</a:t>
            </a:r>
            <a:r>
              <a:rPr lang="en-US" sz="1600" dirty="0">
                <a:solidFill>
                  <a:srgbClr val="404040"/>
                </a:solidFill>
                <a:latin typeface="Lato"/>
              </a:rPr>
              <a:t> stores a data matrix (</a:t>
            </a:r>
            <a:r>
              <a:rPr lang="en-US" sz="1600" err="1"/>
              <a:t>adata.X</a:t>
            </a:r>
            <a:r>
              <a:rPr lang="en-US" sz="1600" dirty="0">
                <a:solidFill>
                  <a:srgbClr val="404040"/>
                </a:solidFill>
                <a:latin typeface="Lato"/>
              </a:rPr>
              <a:t>), </a:t>
            </a:r>
            <a:r>
              <a:rPr lang="en-US" sz="1600" err="1">
                <a:solidFill>
                  <a:srgbClr val="404040"/>
                </a:solidFill>
                <a:latin typeface="Lato"/>
              </a:rPr>
              <a:t>dataframe</a:t>
            </a:r>
            <a:r>
              <a:rPr lang="en-US" sz="1600" dirty="0">
                <a:solidFill>
                  <a:srgbClr val="404040"/>
                </a:solidFill>
                <a:latin typeface="Lato"/>
              </a:rPr>
              <a:t>-like annotation of observations (</a:t>
            </a:r>
            <a:r>
              <a:rPr lang="en-US" sz="1600" err="1"/>
              <a:t>adata.obs</a:t>
            </a:r>
            <a:r>
              <a:rPr lang="en-US" sz="1600" dirty="0">
                <a:solidFill>
                  <a:srgbClr val="404040"/>
                </a:solidFill>
                <a:latin typeface="Lato"/>
              </a:rPr>
              <a:t>) and variables (</a:t>
            </a:r>
            <a:r>
              <a:rPr lang="en-US" sz="1600" err="1"/>
              <a:t>adata.var</a:t>
            </a:r>
            <a:r>
              <a:rPr lang="en-US" sz="1600" dirty="0">
                <a:solidFill>
                  <a:srgbClr val="404040"/>
                </a:solidFill>
                <a:latin typeface="Lato"/>
              </a:rPr>
              <a:t>) and unstructured </a:t>
            </a:r>
            <a:r>
              <a:rPr lang="en-US" sz="1600" err="1">
                <a:solidFill>
                  <a:srgbClr val="404040"/>
                </a:solidFill>
                <a:latin typeface="Lato"/>
              </a:rPr>
              <a:t>dict</a:t>
            </a:r>
            <a:r>
              <a:rPr lang="en-US" sz="1600" dirty="0">
                <a:solidFill>
                  <a:srgbClr val="404040"/>
                </a:solidFill>
                <a:latin typeface="Lato"/>
              </a:rPr>
              <a:t>-like annotation (</a:t>
            </a:r>
            <a:r>
              <a:rPr lang="en-US" sz="1600" err="1"/>
              <a:t>adata.uns</a:t>
            </a:r>
            <a:r>
              <a:rPr lang="en-US" sz="1600" dirty="0">
                <a:solidFill>
                  <a:srgbClr val="404040"/>
                </a:solidFill>
                <a:latin typeface="Lato"/>
              </a:rPr>
              <a:t>). Values can be retrieved and appended via </a:t>
            </a:r>
            <a:r>
              <a:rPr lang="en-US" sz="1600" err="1"/>
              <a:t>adata.obs</a:t>
            </a:r>
            <a:r>
              <a:rPr lang="en-US" sz="1600" dirty="0"/>
              <a:t>['key1']</a:t>
            </a:r>
            <a:r>
              <a:rPr lang="en-US" sz="1600" dirty="0">
                <a:solidFill>
                  <a:srgbClr val="404040"/>
                </a:solidFill>
                <a:latin typeface="Lato"/>
              </a:rPr>
              <a:t> and </a:t>
            </a:r>
            <a:r>
              <a:rPr lang="en-US" sz="1600" err="1"/>
              <a:t>adata.var</a:t>
            </a:r>
            <a:r>
              <a:rPr lang="en-US" sz="1600" dirty="0"/>
              <a:t>['key2']</a:t>
            </a:r>
            <a:r>
              <a:rPr lang="en-US" sz="1600" dirty="0">
                <a:solidFill>
                  <a:srgbClr val="404040"/>
                </a:solidFill>
                <a:latin typeface="Lato"/>
              </a:rPr>
              <a:t>. Names of observations and variables can be accessed via </a:t>
            </a:r>
            <a:r>
              <a:rPr lang="en-US" sz="1600" err="1"/>
              <a:t>adata.obs_names</a:t>
            </a:r>
            <a:r>
              <a:rPr lang="en-US" sz="1600" dirty="0">
                <a:solidFill>
                  <a:srgbClr val="404040"/>
                </a:solidFill>
                <a:latin typeface="Lato"/>
              </a:rPr>
              <a:t> and </a:t>
            </a:r>
            <a:r>
              <a:rPr lang="en-US" sz="1600" err="1"/>
              <a:t>adata.var_names</a:t>
            </a:r>
            <a:r>
              <a:rPr lang="en-US" sz="1600" dirty="0">
                <a:solidFill>
                  <a:srgbClr val="404040"/>
                </a:solidFill>
                <a:latin typeface="Lato"/>
              </a:rPr>
              <a:t>, respectively. </a:t>
            </a:r>
            <a:r>
              <a:rPr lang="en-US" sz="1600" dirty="0">
                <a:solidFill>
                  <a:srgbClr val="9B59B6"/>
                </a:solidFill>
                <a:latin typeface="Lato"/>
                <a:hlinkClick r:id="rId3" tooltip="(in anndata v0.6.17+16.g9335e10)"/>
              </a:rPr>
              <a:t>AnnData</a:t>
            </a:r>
            <a:r>
              <a:rPr lang="en-US" sz="1600" dirty="0">
                <a:solidFill>
                  <a:srgbClr val="404040"/>
                </a:solidFill>
                <a:latin typeface="Lato"/>
              </a:rPr>
              <a:t> objects can be sliced like </a:t>
            </a:r>
            <a:r>
              <a:rPr lang="en-US" sz="1600" err="1">
                <a:solidFill>
                  <a:srgbClr val="404040"/>
                </a:solidFill>
                <a:latin typeface="Lato"/>
              </a:rPr>
              <a:t>dataframes</a:t>
            </a:r>
            <a:r>
              <a:rPr lang="en-US" sz="1600" dirty="0">
                <a:solidFill>
                  <a:srgbClr val="404040"/>
                </a:solidFill>
                <a:latin typeface="Lato"/>
              </a:rPr>
              <a:t>, for example, </a:t>
            </a:r>
            <a:r>
              <a:rPr lang="en-US" sz="1600" err="1"/>
              <a:t>adata_subset</a:t>
            </a:r>
            <a:r>
              <a:rPr lang="en-US" sz="1600" dirty="0"/>
              <a:t> = </a:t>
            </a:r>
            <a:r>
              <a:rPr lang="en-US" sz="1600" err="1"/>
              <a:t>adata</a:t>
            </a:r>
            <a:r>
              <a:rPr lang="en-US" sz="1600" dirty="0"/>
              <a:t>[:, </a:t>
            </a:r>
            <a:r>
              <a:rPr lang="en-US" sz="1600" err="1"/>
              <a:t>list_of_gene_names</a:t>
            </a:r>
            <a:r>
              <a:rPr lang="en-US" sz="1600" dirty="0"/>
              <a:t>]</a:t>
            </a:r>
            <a:r>
              <a:rPr lang="en-US" sz="1600" dirty="0">
                <a:solidFill>
                  <a:srgbClr val="404040"/>
                </a:solidFill>
                <a:latin typeface="Lato"/>
              </a:rPr>
              <a:t>. </a:t>
            </a:r>
            <a:endParaRPr lang="en-US" sz="1600" dirty="0">
              <a:cs typeface="Calibri"/>
            </a:endParaRPr>
          </a:p>
        </p:txBody>
      </p:sp>
      <p:sp>
        <p:nvSpPr>
          <p:cNvPr id="3" name="TextBox 2">
            <a:extLst>
              <a:ext uri="{FF2B5EF4-FFF2-40B4-BE49-F238E27FC236}">
                <a16:creationId xmlns:a16="http://schemas.microsoft.com/office/drawing/2014/main" id="{0E8137AB-0B7D-45D7-B5DF-D7D7C47F51DF}"/>
              </a:ext>
            </a:extLst>
          </p:cNvPr>
          <p:cNvSpPr txBox="1"/>
          <p:nvPr/>
        </p:nvSpPr>
        <p:spPr>
          <a:xfrm>
            <a:off x="1181100" y="6429375"/>
            <a:ext cx="74866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4"/>
              </a:rPr>
              <a:t>http://falexwolf.de/blog/171223_AnnData_indexing_views_HDF5-backing/</a:t>
            </a:r>
            <a:endParaRPr lang="en-US"/>
          </a:p>
        </p:txBody>
      </p:sp>
    </p:spTree>
    <p:extLst>
      <p:ext uri="{BB962C8B-B14F-4D97-AF65-F5344CB8AC3E}">
        <p14:creationId xmlns:p14="http://schemas.microsoft.com/office/powerpoint/2010/main" val="1163473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8A9D7A-9CC3-4ACB-9746-551D99839638}"/>
              </a:ext>
            </a:extLst>
          </p:cNvPr>
          <p:cNvSpPr txBox="1"/>
          <p:nvPr/>
        </p:nvSpPr>
        <p:spPr>
          <a:xfrm>
            <a:off x="827671" y="595733"/>
            <a:ext cx="748415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mn-lt"/>
                <a:cs typeface="+mn-lt"/>
              </a:rPr>
              <a:t>https://www.ncbi.nlm.nih.gov/geo/query/acc.cgi?acc=GSE150637</a:t>
            </a:r>
            <a:endParaRPr lang="en-US" dirty="0">
              <a:cs typeface="Calibri"/>
            </a:endParaRPr>
          </a:p>
        </p:txBody>
      </p:sp>
      <p:sp>
        <p:nvSpPr>
          <p:cNvPr id="5" name="Rectangle 4">
            <a:extLst>
              <a:ext uri="{FF2B5EF4-FFF2-40B4-BE49-F238E27FC236}">
                <a16:creationId xmlns:a16="http://schemas.microsoft.com/office/drawing/2014/main" id="{7C4EE9F8-A02B-4D8A-857C-90323DA59262}"/>
              </a:ext>
            </a:extLst>
          </p:cNvPr>
          <p:cNvSpPr/>
          <p:nvPr/>
        </p:nvSpPr>
        <p:spPr>
          <a:xfrm>
            <a:off x="6794292" y="1463415"/>
            <a:ext cx="324163" cy="40848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Picture 6" descr="Text&#10;&#10;Description automatically generated">
            <a:extLst>
              <a:ext uri="{FF2B5EF4-FFF2-40B4-BE49-F238E27FC236}">
                <a16:creationId xmlns:a16="http://schemas.microsoft.com/office/drawing/2014/main" id="{3EFAE828-43E2-4B81-8BB2-9AE2915F6E04}"/>
              </a:ext>
            </a:extLst>
          </p:cNvPr>
          <p:cNvPicPr>
            <a:picLocks noChangeAspect="1"/>
          </p:cNvPicPr>
          <p:nvPr/>
        </p:nvPicPr>
        <p:blipFill>
          <a:blip r:embed="rId2"/>
          <a:stretch>
            <a:fillRect/>
          </a:stretch>
        </p:blipFill>
        <p:spPr>
          <a:xfrm>
            <a:off x="1712859" y="1204822"/>
            <a:ext cx="5838598" cy="2501427"/>
          </a:xfrm>
          <a:prstGeom prst="rect">
            <a:avLst/>
          </a:prstGeom>
        </p:spPr>
      </p:pic>
      <p:pic>
        <p:nvPicPr>
          <p:cNvPr id="7" name="Picture 7" descr="Diagram, timeline&#10;&#10;Description automatically generated">
            <a:extLst>
              <a:ext uri="{FF2B5EF4-FFF2-40B4-BE49-F238E27FC236}">
                <a16:creationId xmlns:a16="http://schemas.microsoft.com/office/drawing/2014/main" id="{8E9A5742-A03B-4527-8639-E1A16043D11F}"/>
              </a:ext>
            </a:extLst>
          </p:cNvPr>
          <p:cNvPicPr>
            <a:picLocks noChangeAspect="1"/>
          </p:cNvPicPr>
          <p:nvPr/>
        </p:nvPicPr>
        <p:blipFill>
          <a:blip r:embed="rId3"/>
          <a:stretch>
            <a:fillRect/>
          </a:stretch>
        </p:blipFill>
        <p:spPr>
          <a:xfrm>
            <a:off x="1165970" y="3863475"/>
            <a:ext cx="6932376" cy="2849899"/>
          </a:xfrm>
          <a:prstGeom prst="rect">
            <a:avLst/>
          </a:prstGeom>
        </p:spPr>
      </p:pic>
    </p:spTree>
    <p:extLst>
      <p:ext uri="{BB962C8B-B14F-4D97-AF65-F5344CB8AC3E}">
        <p14:creationId xmlns:p14="http://schemas.microsoft.com/office/powerpoint/2010/main" val="1208622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6">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8">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4844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0">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975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p:cNvSpPr txBox="1"/>
          <p:nvPr/>
        </p:nvSpPr>
        <p:spPr>
          <a:xfrm>
            <a:off x="603504" y="640263"/>
            <a:ext cx="3915949" cy="1344975"/>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000">
                <a:latin typeface="+mj-lt"/>
                <a:ea typeface="+mj-ea"/>
                <a:cs typeface="+mj-cs"/>
              </a:rPr>
              <a:t>Preprocessing: Raw data processing and filtering</a:t>
            </a:r>
          </a:p>
        </p:txBody>
      </p:sp>
      <p:sp>
        <p:nvSpPr>
          <p:cNvPr id="3" name="TextBox 2">
            <a:extLst>
              <a:ext uri="{FF2B5EF4-FFF2-40B4-BE49-F238E27FC236}">
                <a16:creationId xmlns:a16="http://schemas.microsoft.com/office/drawing/2014/main" id="{EF8A27BC-6508-4C08-B1B0-40A0CDF2F0A7}"/>
              </a:ext>
            </a:extLst>
          </p:cNvPr>
          <p:cNvSpPr txBox="1"/>
          <p:nvPr/>
        </p:nvSpPr>
        <p:spPr>
          <a:xfrm>
            <a:off x="603504" y="2121763"/>
            <a:ext cx="3926617" cy="377301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sz="1700" dirty="0"/>
              <a:t>Raw data processing pipelines like Cell Ranger assign reads to cells, align reads to genome, and create count matrices.</a:t>
            </a:r>
            <a:endParaRPr lang="en-US" sz="1700" dirty="0">
              <a:cs typeface="Calibri"/>
            </a:endParaRPr>
          </a:p>
          <a:p>
            <a:pPr indent="-228600" defTabSz="914400">
              <a:lnSpc>
                <a:spcPct val="90000"/>
              </a:lnSpc>
              <a:spcAft>
                <a:spcPts val="600"/>
              </a:spcAft>
              <a:buFont typeface="Arial" panose="020B0604020202020204" pitchFamily="34" charset="0"/>
              <a:buChar char="•"/>
            </a:pPr>
            <a:r>
              <a:rPr lang="en-US" sz="1700" dirty="0"/>
              <a:t>Cell QC performed on three QC covariates:</a:t>
            </a:r>
            <a:endParaRPr lang="en-US" sz="1700" dirty="0">
              <a:cs typeface="Calibri"/>
            </a:endParaRPr>
          </a:p>
          <a:p>
            <a:pPr indent="-228600" defTabSz="914400">
              <a:lnSpc>
                <a:spcPct val="90000"/>
              </a:lnSpc>
              <a:spcAft>
                <a:spcPts val="600"/>
              </a:spcAft>
              <a:buFont typeface="Arial" panose="020B0604020202020204" pitchFamily="34" charset="0"/>
              <a:buChar char="•"/>
            </a:pPr>
            <a:r>
              <a:rPr lang="en-US" sz="1700" dirty="0"/>
              <a:t>1) Count Depth (number of reads per cell barcode)</a:t>
            </a:r>
            <a:endParaRPr lang="en-US" sz="1700" dirty="0">
              <a:cs typeface="Calibri"/>
            </a:endParaRPr>
          </a:p>
          <a:p>
            <a:pPr indent="-228600" defTabSz="914400">
              <a:lnSpc>
                <a:spcPct val="90000"/>
              </a:lnSpc>
              <a:spcAft>
                <a:spcPts val="600"/>
              </a:spcAft>
              <a:buFont typeface="Arial" panose="020B0604020202020204" pitchFamily="34" charset="0"/>
              <a:buChar char="•"/>
            </a:pPr>
            <a:r>
              <a:rPr lang="en-US" sz="1700" dirty="0"/>
              <a:t>2) Number of genes per barcode (cell)</a:t>
            </a:r>
            <a:endParaRPr lang="en-US" sz="1700" dirty="0">
              <a:cs typeface="Calibri"/>
            </a:endParaRPr>
          </a:p>
          <a:p>
            <a:pPr indent="-228600" defTabSz="914400">
              <a:lnSpc>
                <a:spcPct val="90000"/>
              </a:lnSpc>
              <a:spcAft>
                <a:spcPts val="600"/>
              </a:spcAft>
              <a:buFont typeface="Arial" panose="020B0604020202020204" pitchFamily="34" charset="0"/>
              <a:buChar char="•"/>
            </a:pPr>
            <a:r>
              <a:rPr lang="en-US" sz="1700" dirty="0"/>
              <a:t>3) Fraction of counts from mitochondrial genes</a:t>
            </a:r>
            <a:endParaRPr lang="en-US" sz="1700" dirty="0">
              <a:cs typeface="Calibri"/>
            </a:endParaRPr>
          </a:p>
        </p:txBody>
      </p:sp>
      <p:pic>
        <p:nvPicPr>
          <p:cNvPr id="5" name="Picture 5" descr="A close up of a map&#10;&#10;Description generated with high confidence">
            <a:extLst>
              <a:ext uri="{FF2B5EF4-FFF2-40B4-BE49-F238E27FC236}">
                <a16:creationId xmlns:a16="http://schemas.microsoft.com/office/drawing/2014/main" id="{0E61A038-CF8F-4676-8D02-08FE3797C55D}"/>
              </a:ext>
            </a:extLst>
          </p:cNvPr>
          <p:cNvPicPr>
            <a:picLocks noChangeAspect="1"/>
          </p:cNvPicPr>
          <p:nvPr/>
        </p:nvPicPr>
        <p:blipFill>
          <a:blip r:embed="rId3"/>
          <a:stretch>
            <a:fillRect/>
          </a:stretch>
        </p:blipFill>
        <p:spPr>
          <a:xfrm>
            <a:off x="5266305" y="484632"/>
            <a:ext cx="3463290" cy="2770632"/>
          </a:xfrm>
          <a:prstGeom prst="rect">
            <a:avLst/>
          </a:prstGeom>
        </p:spPr>
      </p:pic>
      <p:pic>
        <p:nvPicPr>
          <p:cNvPr id="2" name="Picture 5" descr="Table&#10;&#10;Description automatically generated">
            <a:extLst>
              <a:ext uri="{FF2B5EF4-FFF2-40B4-BE49-F238E27FC236}">
                <a16:creationId xmlns:a16="http://schemas.microsoft.com/office/drawing/2014/main" id="{7466ECCE-3AEB-48A8-AF93-C910977BCC5D}"/>
              </a:ext>
            </a:extLst>
          </p:cNvPr>
          <p:cNvPicPr>
            <a:picLocks noChangeAspect="1"/>
          </p:cNvPicPr>
          <p:nvPr/>
        </p:nvPicPr>
        <p:blipFill>
          <a:blip r:embed="rId4"/>
          <a:stretch>
            <a:fillRect/>
          </a:stretch>
        </p:blipFill>
        <p:spPr>
          <a:xfrm>
            <a:off x="5266305" y="3721412"/>
            <a:ext cx="3513648" cy="2222381"/>
          </a:xfrm>
          <a:prstGeom prst="rect">
            <a:avLst/>
          </a:prstGeom>
        </p:spPr>
      </p:pic>
      <p:sp>
        <p:nvSpPr>
          <p:cNvPr id="6" name="TextBox 5">
            <a:extLst>
              <a:ext uri="{FF2B5EF4-FFF2-40B4-BE49-F238E27FC236}">
                <a16:creationId xmlns:a16="http://schemas.microsoft.com/office/drawing/2014/main" id="{002A86AD-3CA5-4907-BD45-65AEA760D9D3}"/>
              </a:ext>
            </a:extLst>
          </p:cNvPr>
          <p:cNvSpPr txBox="1"/>
          <p:nvPr/>
        </p:nvSpPr>
        <p:spPr>
          <a:xfrm>
            <a:off x="5369670" y="6070060"/>
            <a:ext cx="331713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Wu et al., 2020 https://doi.org/10.1038/</a:t>
            </a:r>
            <a:r>
              <a:rPr lang="en-US" sz="1000" dirty="0">
                <a:solidFill>
                  <a:schemeClr val="bg1"/>
                </a:solidFill>
              </a:rPr>
              <a:t>s41581-020-0262-0</a:t>
            </a:r>
            <a:endParaRPr lang="en-US" sz="1000" dirty="0">
              <a:solidFill>
                <a:schemeClr val="bg1"/>
              </a:solidFill>
              <a:cs typeface="Calibri"/>
            </a:endParaRPr>
          </a:p>
        </p:txBody>
      </p:sp>
    </p:spTree>
    <p:extLst>
      <p:ext uri="{BB962C8B-B14F-4D97-AF65-F5344CB8AC3E}">
        <p14:creationId xmlns:p14="http://schemas.microsoft.com/office/powerpoint/2010/main" val="298659727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AC9874C-68A9-41BF-A77C-AEE5DBAF0AC2}"/>
              </a:ext>
            </a:extLst>
          </p:cNvPr>
          <p:cNvPicPr>
            <a:picLocks noChangeAspect="1"/>
          </p:cNvPicPr>
          <p:nvPr/>
        </p:nvPicPr>
        <p:blipFill>
          <a:blip r:embed="rId3"/>
          <a:stretch>
            <a:fillRect/>
          </a:stretch>
        </p:blipFill>
        <p:spPr>
          <a:xfrm>
            <a:off x="482600" y="668655"/>
            <a:ext cx="8178799" cy="5520689"/>
          </a:xfrm>
          <a:prstGeom prst="rect">
            <a:avLst/>
          </a:prstGeom>
        </p:spPr>
      </p:pic>
      <p:sp>
        <p:nvSpPr>
          <p:cNvPr id="3" name="TextBox 1">
            <a:extLst>
              <a:ext uri="{FF2B5EF4-FFF2-40B4-BE49-F238E27FC236}">
                <a16:creationId xmlns:a16="http://schemas.microsoft.com/office/drawing/2014/main" id="{5D821C32-8ACE-4314-9744-506D20139C70}"/>
              </a:ext>
            </a:extLst>
          </p:cNvPr>
          <p:cNvSpPr txBox="1"/>
          <p:nvPr/>
        </p:nvSpPr>
        <p:spPr>
          <a:xfrm>
            <a:off x="2795702" y="6481740"/>
            <a:ext cx="3563534"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Chen et al. Nature Biotech 2020</a:t>
            </a:r>
            <a:endParaRPr lang="en-US" sz="1200" dirty="0">
              <a:cs typeface="Calibri"/>
            </a:endParaRPr>
          </a:p>
        </p:txBody>
      </p:sp>
      <p:sp>
        <p:nvSpPr>
          <p:cNvPr id="4" name="TextBox 3">
            <a:extLst>
              <a:ext uri="{FF2B5EF4-FFF2-40B4-BE49-F238E27FC236}">
                <a16:creationId xmlns:a16="http://schemas.microsoft.com/office/drawing/2014/main" id="{9FD3E816-55BA-4335-B816-443780BAD89F}"/>
              </a:ext>
            </a:extLst>
          </p:cNvPr>
          <p:cNvSpPr txBox="1"/>
          <p:nvPr/>
        </p:nvSpPr>
        <p:spPr>
          <a:xfrm>
            <a:off x="3211337" y="8312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Preprocessing variation</a:t>
            </a:r>
          </a:p>
        </p:txBody>
      </p:sp>
    </p:spTree>
    <p:extLst>
      <p:ext uri="{BB962C8B-B14F-4D97-AF65-F5344CB8AC3E}">
        <p14:creationId xmlns:p14="http://schemas.microsoft.com/office/powerpoint/2010/main" val="4127845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11930</TotalTime>
  <Words>789</Words>
  <Application>Microsoft Office PowerPoint</Application>
  <PresentationFormat>On-screen Show (4:3)</PresentationFormat>
  <Paragraphs>125</Paragraphs>
  <Slides>35</Slides>
  <Notes>19</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Single Cell Data Analysis </vt:lpstr>
      <vt:lpstr>Typical Single-cell RNA-seq Analysis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Effects of Normalization</vt:lpstr>
      <vt:lpstr>Effects of Normalization</vt:lpstr>
      <vt:lpstr>PowerPoint Presentation</vt:lpstr>
      <vt:lpstr>PowerPoint Presentation</vt:lpstr>
      <vt:lpstr>Data Correction and Integration</vt:lpstr>
      <vt:lpstr>Batch Effect Comparison</vt:lpstr>
      <vt:lpstr>Regressing out mitochondrial genes does not seem to help downstream clustering</vt:lpstr>
      <vt:lpstr>Chen et al. Nature Biotech 2020 – best practices summary</vt:lpstr>
      <vt:lpstr>Feature Selection: Filter for variable genes to control the relationship between variability and average expression</vt:lpstr>
      <vt:lpstr>Break Time!</vt:lpstr>
      <vt:lpstr>Dimensionality Reduction</vt:lpstr>
      <vt:lpstr>Dimensionality Reduction Methods</vt:lpstr>
      <vt:lpstr>Visualization</vt:lpstr>
      <vt:lpstr>Stages of pre-processed data</vt:lpstr>
      <vt:lpstr>PowerPoint Presentation</vt:lpstr>
      <vt:lpstr>PowerPoint Presentation</vt:lpstr>
      <vt:lpstr>PowerPoint Presentation</vt:lpstr>
      <vt:lpstr>PowerPoint Presentation</vt:lpstr>
      <vt:lpstr>PowerPoint Presentation</vt:lpstr>
      <vt:lpstr>Cluster Annotation</vt:lpstr>
      <vt:lpstr>Trajectory analysis</vt:lpstr>
      <vt:lpstr>Fate Decisions of Major Neural Lineages</vt:lpstr>
      <vt:lpstr>PowerPoint Presentation</vt:lpstr>
      <vt:lpstr>Partition-based graph abstraction (PAGA)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Cell Data Analysis </dc:title>
  <dc:creator>Emily Wheeler</dc:creator>
  <cp:lastModifiedBy>Robert Morey</cp:lastModifiedBy>
  <cp:revision>1483</cp:revision>
  <dcterms:created xsi:type="dcterms:W3CDTF">2018-01-22T23:55:37Z</dcterms:created>
  <dcterms:modified xsi:type="dcterms:W3CDTF">2022-01-31T00:24:23Z</dcterms:modified>
</cp:coreProperties>
</file>